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5143500" cx="9144000"/>
  <p:notesSz cx="6858000" cy="9144000"/>
  <p:embeddedFontLst>
    <p:embeddedFont>
      <p:font typeface="Robo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9" roundtripDataSignature="AMtx7mj5oPRSv14OPFgcRhn5HApDTfei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bold.fntdata"/><Relationship Id="rId21" Type="http://schemas.openxmlformats.org/officeDocument/2006/relationships/slide" Target="slides/slide17.xml"/><Relationship Id="rId65" Type="http://schemas.openxmlformats.org/officeDocument/2006/relationships/font" Target="fonts/Roboto-regular.fntdata"/><Relationship Id="rId24" Type="http://schemas.openxmlformats.org/officeDocument/2006/relationships/slide" Target="slides/slide20.xml"/><Relationship Id="rId68" Type="http://schemas.openxmlformats.org/officeDocument/2006/relationships/font" Target="fonts/Roboto-boldItalic.fntdata"/><Relationship Id="rId23" Type="http://schemas.openxmlformats.org/officeDocument/2006/relationships/slide" Target="slides/slide19.xml"/><Relationship Id="rId67" Type="http://schemas.openxmlformats.org/officeDocument/2006/relationships/font" Target="fonts/Roboto-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flutter.dev/flutter/widgets/Container-clas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flutter.dev/flutter/widgets/Row-class.html" TargetMode="External"/><Relationship Id="rId3" Type="http://schemas.openxmlformats.org/officeDocument/2006/relationships/hyperlink" Target="https://api.flutter.dev/flutter/widgets/Column-clas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flutter.dev/flutter/widgets/ListView-class.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flutter.dev/flutter/widgets/Flexible-class.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flutter.dev/flutter/widgets/Spacer-class.htm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7f86e593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e7f86e593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933c0585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e933c0585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10d0c5e3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f10d0c5e3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cb9df32fa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cb9df32fa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u="sng">
                <a:solidFill>
                  <a:schemeClr val="hlink"/>
                </a:solidFill>
                <a:hlinkClick r:id="rId2"/>
              </a:rPr>
              <a:t>https://api.flutter.dev/flutter/widgets/Container-class.html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96f536a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e96f536a00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96f536a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MaterialApp(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Colors.amber[600],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width: 48.0,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height: 48.0,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chemeClr val="dk1"/>
              </a:solidFill>
              <a:latin typeface="Courier New"/>
              <a:ea typeface="Courier New"/>
              <a:cs typeface="Courier New"/>
              <a:sym typeface="Courier New"/>
            </a:endParaRPr>
          </a:p>
        </p:txBody>
      </p:sp>
      <p:sp>
        <p:nvSpPr>
          <p:cNvPr id="268" name="Google Shape;268;ge96f536a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cb9df32f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fcb9df32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u="sng">
                <a:solidFill>
                  <a:schemeClr val="hlink"/>
                </a:solidFill>
                <a:hlinkClick r:id="rId2"/>
              </a:rPr>
              <a:t>https://api.flutter.dev/flutter/widgets/Row-class.html</a:t>
            </a:r>
            <a:endParaRPr/>
          </a:p>
          <a:p>
            <a:pPr indent="0" lvl="0" marL="0" rtl="0" algn="l">
              <a:lnSpc>
                <a:spcPct val="100000"/>
              </a:lnSpc>
              <a:spcBef>
                <a:spcPts val="0"/>
              </a:spcBef>
              <a:spcAft>
                <a:spcPts val="0"/>
              </a:spcAft>
              <a:buSzPts val="1100"/>
              <a:buNone/>
            </a:pPr>
            <a:r>
              <a:rPr lang="es" u="sng">
                <a:solidFill>
                  <a:schemeClr val="hlink"/>
                </a:solidFill>
                <a:hlinkClick r:id="rId3"/>
              </a:rPr>
              <a:t>https://api.flutter.dev/flutter/widgets/Column-class.html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25b3d98b3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f25b3d98b3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cb9df32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fcb9df32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25b3d98b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const ColumnTest()),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ColumnTest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ColumnTest({Key? key})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crossAxisAlignment: CrossAxisAlignment.start,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mainAxisAlignment: MainAxisAlignment.spaceAround,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Text("One row",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Text("Other row",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Colors.red, child: const Center(child: 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p:txBody>
      </p:sp>
      <p:sp>
        <p:nvSpPr>
          <p:cNvPr id="295" name="Google Shape;295;gf25b3d98b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96f536a0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Colors.blue,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crossAxisAlignment: CrossAxisAlignment.stretch,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Expanded(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2,</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Text("First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Text("Second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Expanded(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p:txBody>
      </p:sp>
      <p:sp>
        <p:nvSpPr>
          <p:cNvPr id="302" name="Google Shape;302;ge96f536a0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cb9df32f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cb9df32f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u="sng">
                <a:solidFill>
                  <a:schemeClr val="hlink"/>
                </a:solidFill>
                <a:hlinkClick r:id="rId2"/>
              </a:rPr>
              <a:t>https://api.flutter.dev/flutter/widgets/ListView-class.html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25b3d98b3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f25b3d98b3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96f536a0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Code: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=&gt; runApp(MaterialApp(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debugShowCheckedModeBanner: false,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backgroundColor: Colors.lightBlue,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Text("ListView example"),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ListView(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EdgeInsets.all(8),</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height: 50,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Colors.amber[600],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Center(child: Text('Entry 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height: 50,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Colors.amber[500],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Center(child: Text('Entry B')),</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height: 50,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Colors.amber[100],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Center(child: Text('Entry C')),</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p:txBody>
      </p:sp>
      <p:sp>
        <p:nvSpPr>
          <p:cNvPr id="322" name="Google Shape;322;ge96f536a00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25b3d98b3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f25b3d98b3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6f536a0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Code: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=&gt; runApp(MyApp());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MyApp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List&lt;String&gt; entries = &lt;String&gt;['A', 'B', 'C'];</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'Welcome to Flutter',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Text('Welcome to Flutter'),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ListView.builder(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itemCount: entries.length,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itemBuilder: (context, posicion)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Card(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Padding(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EdgeInsets.all(16.0),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entries[posicion],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22.0),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p:txBody>
      </p:sp>
      <p:sp>
        <p:nvSpPr>
          <p:cNvPr id="336" name="Google Shape;336;ge96f536a00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cb9df32f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cb9df32f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a:t>https://api.flutter.dev/flutter/widgets/Expanded-class.html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25b3d98b3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f25b3d98b3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96f536a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e96f536a0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25b3d98b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Colors.blue,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crossAxisAlignment: CrossAxisAlignment.stretch,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Expanded(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2,</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Text("First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Text("Second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Expanded(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p:txBody>
      </p:sp>
      <p:sp>
        <p:nvSpPr>
          <p:cNvPr id="362" name="Google Shape;362;gf25b3d98b3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cb9df32fa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fcb9df32f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u="sng">
                <a:solidFill>
                  <a:schemeClr val="hlink"/>
                </a:solidFill>
                <a:hlinkClick r:id="rId2"/>
              </a:rPr>
              <a:t>https://api.flutter.dev/flutter/widgets/Flexible-class.html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96f536a0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e96f536a0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25b3d98b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f25b3d98b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25b3d98b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runApp(MaterialApp(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crossAxisAlignment: CrossAxisAlignment.stretch,</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Flexible(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4,</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Text("Firts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Flexible(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3,</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Flexible(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4,</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chemeClr val="dk1"/>
              </a:solidFill>
              <a:latin typeface="Courier New"/>
              <a:ea typeface="Courier New"/>
              <a:cs typeface="Courier New"/>
              <a:sym typeface="Courier New"/>
            </a:endParaRPr>
          </a:p>
        </p:txBody>
      </p:sp>
      <p:sp>
        <p:nvSpPr>
          <p:cNvPr id="388" name="Google Shape;388;gf25b3d98b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25b3d98b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f25b3d98b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6f536a0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050">
                <a:solidFill>
                  <a:schemeClr val="dk1"/>
                </a:solidFill>
                <a:latin typeface="Courier New"/>
                <a:ea typeface="Courier New"/>
                <a:cs typeface="Courier New"/>
                <a:sym typeface="Courier New"/>
              </a:rPr>
              <a:t>Code: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runApp(MaterialApp(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Colors.blue,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crossAxisAlignment: CrossAxisAlignment.stretch,</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Flexible(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4,</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fit: FlexFit.loose,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height: 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Text("Firts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Flexible(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3,</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Flexible(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4,</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chemeClr val="dk1"/>
              </a:solidFill>
              <a:latin typeface="Courier New"/>
              <a:ea typeface="Courier New"/>
              <a:cs typeface="Courier New"/>
              <a:sym typeface="Courier New"/>
            </a:endParaRPr>
          </a:p>
        </p:txBody>
      </p:sp>
      <p:sp>
        <p:nvSpPr>
          <p:cNvPr id="401" name="Google Shape;401;ge96f536a00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cb9df32f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cb9df32f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u="sng">
                <a:solidFill>
                  <a:schemeClr val="hlink"/>
                </a:solidFill>
                <a:hlinkClick r:id="rId2"/>
              </a:rPr>
              <a:t>https://api.flutter.dev/flutter/widgets/Spacer-class.html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5b3d98b3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f25b3d98b3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96f536a0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050">
                <a:solidFill>
                  <a:schemeClr val="dk1"/>
                </a:solidFill>
                <a:latin typeface="Courier New"/>
                <a:ea typeface="Courier New"/>
                <a:cs typeface="Courier New"/>
                <a:sym typeface="Courier New"/>
              </a:rPr>
              <a:t>Code: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 MaterialApp(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Text('Hello World App'),</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Colors.blue,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crossAxisAlignment: CrossAxisAlignment.stretch,</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Expanded(</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3,</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Text("First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Spacer(),  // Defaults to a flex of one.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Expanded(</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flex: 2,</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Container(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margin: const EdgeInsets.all(10.0), // exterior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padding: const EdgeInsets.all(10.0), // interior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color: Colors.deepOrange,</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alignment: Alignment.center,</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Text("Other row",</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TextStyle(fontSize: 20.0)),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chemeClr val="dk1"/>
              </a:solidFill>
              <a:latin typeface="Courier New"/>
              <a:ea typeface="Courier New"/>
              <a:cs typeface="Courier New"/>
              <a:sym typeface="Courier New"/>
            </a:endParaRPr>
          </a:p>
        </p:txBody>
      </p:sp>
      <p:sp>
        <p:nvSpPr>
          <p:cNvPr id="420" name="Google Shape;420;ge96f536a00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b3e64bb3c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eb3e64bb3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b3e64bb3c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b3e64bb3c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7f918ef1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e7f918ef1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933c0585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const Text.rich(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TextSpan(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 'Hello', // default text style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&lt;TextSpan&gt;[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TextSpan(text: 'beatiful', style: TextStyle(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fontStyle:FontStyle.italic)),</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TextSpan(text: 'world', style: TextStyle(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fontStyle: FontWeight.bold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439" name="Google Shape;439;ge933c0585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933c0585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ElevatedButton(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style,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onPressed: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//Action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const Text('Enabled'),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447" name="Google Shape;447;ge933c05854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b3e64bb3c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GreenFrog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GreenFrog({Key? key})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Conatiner(color: const Color(0xFF2DBD3A));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Frog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Frog({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this.color = const Color(0xFF2DBD3A),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this.child,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Color color;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Widget? child;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Container(color: color, child: child);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455" name="Google Shape;455;geb3e64bb3c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b3e64bb3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eb3e64bb3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933c0585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e933c0585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b3e64bb3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'This is Google Fonts',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GoogleFonts.lato(),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474" name="Google Shape;474;geb3e64bb3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e041ab5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ee041ab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933c0585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e933c0585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b3e64bb3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static ThemeData get ligthTheme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ThemeData(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brightness: Brightness.light,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primarySwatch: AppColors.CreateMaterialColor(AppColors.primaryColor),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fontFamily: AppTextStyle.fontFamily,</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497" name="Google Shape;497;geb3e64bb3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'Hello World!',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textDirection: TextDirection.ltr,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TextStyle(color: Colors.white),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64" name="Google Shape;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b3e64bb3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static ThemeData get darkTheme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ThemeData(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brightness: Brightness.dark,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primarySwatch: AppColors.CreateMaterialColor(AppColors.primaryColor),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accentColor: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AppColors.CreateMaterialColor(AppColors.primaryColor).shade500,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toogleableActiveColor: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AppColors.CreateMaterialColor(AppColors.primaryColor).shade500,</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504" name="Google Shape;504;geb3e64bb3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b3e64bb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elevatedButtonTheme: ElevatedButtonThemeData(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ElevatedButton.styleFrom(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textStyle: AppTextStyle.defaultFontStyle,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511" name="Google Shape;511;geb3e64bb3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a02de11e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gea02de11e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4d84708a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GetMaterialApp(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526" name="Google Shape;526;gf4d84708a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b3e64b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Get.changeTheme(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Get.isDarkMode ? ThemeData.light(): ThemeData.dark()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535" name="Google Shape;535;geb3e64bb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b3e64bb3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MyApp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GetMaterialApp(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'Red Egresados MinTIC',</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debugShowCheckedModeBanner: false,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theme: MyTheme.ligthTheme,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darkTheme: MyTheme.darkTheme,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themeMode: ThemeMode.system,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const AuthenticationPage()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542" name="Google Shape;542;geb3e64bb3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b3e64bb3c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geb3e64bb3c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b3e64bb3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eb3e64bb3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1198e65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f1198e65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88d27488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gf88d274889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434e9fa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e9434e9fa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f86e593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7f86e593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933c058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runApp(MaterialApp(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const Text('Example'))),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theme: ThemeData(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brightness: Brightness.dark,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primaryColor: Colors.blueGrey,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debugShowCheckedModeBanner: false,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84" name="Google Shape;184;ge933c0585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3e64bb3c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b3e64bb3c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1"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36.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41.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39.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45.png"/><Relationship Id="rId5"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jp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46.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jp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jp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jp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jp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jp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jpg"/><Relationship Id="rId4" Type="http://schemas.openxmlformats.org/officeDocument/2006/relationships/image" Target="../media/image53.png"/><Relationship Id="rId5"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jpg"/><Relationship Id="rId4" Type="http://schemas.openxmlformats.org/officeDocument/2006/relationships/image" Target="../media/image74.png"/><Relationship Id="rId5"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jpg"/><Relationship Id="rId4" Type="http://schemas.openxmlformats.org/officeDocument/2006/relationships/image" Target="../media/image55.pn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jpg"/><Relationship Id="rId4" Type="http://schemas.openxmlformats.org/officeDocument/2006/relationships/image" Target="../media/image57.png"/><Relationship Id="rId5"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jpg"/><Relationship Id="rId4" Type="http://schemas.openxmlformats.org/officeDocument/2006/relationships/hyperlink" Target="https://pub.dev/packages/google_fonts" TargetMode="External"/><Relationship Id="rId5" Type="http://schemas.openxmlformats.org/officeDocument/2006/relationships/image" Target="../media/image60.png"/><Relationship Id="rId6"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jp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jp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jp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jp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jp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jpg"/><Relationship Id="rId4" Type="http://schemas.openxmlformats.org/officeDocument/2006/relationships/image" Target="../media/image65.png"/><Relationship Id="rId5"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jp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jp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jpg"/><Relationship Id="rId4" Type="http://schemas.openxmlformats.org/officeDocument/2006/relationships/hyperlink" Target="https://github.com/EjemplosMisionTic2022/ejemplos_layout_theme/tree/main/simple_sample_1" TargetMode="External"/><Relationship Id="rId5" Type="http://schemas.openxmlformats.org/officeDocument/2006/relationships/hyperlink" Target="https://github.com/EjemplosMisionTic2022/ejemplos_layout_theme/tree/main/simple_sample_2" TargetMode="External"/><Relationship Id="rId6" Type="http://schemas.openxmlformats.org/officeDocument/2006/relationships/hyperlink" Target="https://github.com/EjemplosMisionTic2022/ejemplos_layout_theme/tree/main/simple_sample_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1.jpg"/><Relationship Id="rId4" Type="http://schemas.openxmlformats.org/officeDocument/2006/relationships/hyperlink" Target="https://www.questionpro.com/t/ALw8TZlxOJ" TargetMode="External"/><Relationship Id="rId5"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7f86e5939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de layout</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01" name="Google Shape;201;ge7f86e5939_0_16"/>
          <p:cNvSpPr txBox="1"/>
          <p:nvPr/>
        </p:nvSpPr>
        <p:spPr>
          <a:xfrm>
            <a:off x="1130475" y="1373650"/>
            <a:ext cx="6984300" cy="713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En Flutter, la construcción de la interfaz gráfica está fundamentada en los widgets, son componentes que al usarlos brindaran una funcionalidad especifica, alguno de los widgets más usados son:</a:t>
            </a:r>
            <a:endParaRPr b="0" i="0" sz="1600" u="none" cap="none" strike="noStrike">
              <a:solidFill>
                <a:srgbClr val="3C63AB"/>
              </a:solidFill>
              <a:latin typeface="Arial"/>
              <a:ea typeface="Arial"/>
              <a:cs typeface="Arial"/>
              <a:sym typeface="Arial"/>
            </a:endParaRPr>
          </a:p>
        </p:txBody>
      </p:sp>
      <p:pic>
        <p:nvPicPr>
          <p:cNvPr id="202" name="Google Shape;202;ge7f86e5939_0_16"/>
          <p:cNvPicPr preferRelativeResize="0"/>
          <p:nvPr/>
        </p:nvPicPr>
        <p:blipFill rotWithShape="1">
          <a:blip r:embed="rId4">
            <a:alphaModFix/>
          </a:blip>
          <a:srcRect b="0" l="0" r="0" t="0"/>
          <a:stretch/>
        </p:blipFill>
        <p:spPr>
          <a:xfrm>
            <a:off x="728664" y="2571746"/>
            <a:ext cx="958425" cy="960351"/>
          </a:xfrm>
          <a:prstGeom prst="rect">
            <a:avLst/>
          </a:prstGeom>
          <a:noFill/>
          <a:ln>
            <a:noFill/>
          </a:ln>
        </p:spPr>
      </p:pic>
      <p:pic>
        <p:nvPicPr>
          <p:cNvPr id="203" name="Google Shape;203;ge7f86e5939_0_16"/>
          <p:cNvPicPr preferRelativeResize="0"/>
          <p:nvPr/>
        </p:nvPicPr>
        <p:blipFill rotWithShape="1">
          <a:blip r:embed="rId5">
            <a:alphaModFix/>
          </a:blip>
          <a:srcRect b="0" l="0" r="0" t="0"/>
          <a:stretch/>
        </p:blipFill>
        <p:spPr>
          <a:xfrm>
            <a:off x="728663" y="3792350"/>
            <a:ext cx="958425" cy="958425"/>
          </a:xfrm>
          <a:prstGeom prst="rect">
            <a:avLst/>
          </a:prstGeom>
          <a:noFill/>
          <a:ln>
            <a:noFill/>
          </a:ln>
        </p:spPr>
      </p:pic>
      <p:pic>
        <p:nvPicPr>
          <p:cNvPr id="204" name="Google Shape;204;ge7f86e5939_0_16"/>
          <p:cNvPicPr preferRelativeResize="0"/>
          <p:nvPr/>
        </p:nvPicPr>
        <p:blipFill rotWithShape="1">
          <a:blip r:embed="rId6">
            <a:alphaModFix/>
          </a:blip>
          <a:srcRect b="0" l="0" r="0" t="0"/>
          <a:stretch/>
        </p:blipFill>
        <p:spPr>
          <a:xfrm>
            <a:off x="4510250" y="2572713"/>
            <a:ext cx="958425" cy="958425"/>
          </a:xfrm>
          <a:prstGeom prst="rect">
            <a:avLst/>
          </a:prstGeom>
          <a:noFill/>
          <a:ln>
            <a:noFill/>
          </a:ln>
        </p:spPr>
      </p:pic>
      <p:sp>
        <p:nvSpPr>
          <p:cNvPr id="205" name="Google Shape;205;ge7f86e5939_0_16"/>
          <p:cNvSpPr txBox="1"/>
          <p:nvPr/>
        </p:nvSpPr>
        <p:spPr>
          <a:xfrm>
            <a:off x="790400" y="215175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
        <p:nvSpPr>
          <p:cNvPr id="206" name="Google Shape;206;ge7f86e5939_0_16"/>
          <p:cNvSpPr txBox="1"/>
          <p:nvPr/>
        </p:nvSpPr>
        <p:spPr>
          <a:xfrm>
            <a:off x="1802288" y="25717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Align</a:t>
            </a:r>
            <a:endParaRPr b="1" i="0" sz="1600" u="none" cap="none" strike="noStrike">
              <a:solidFill>
                <a:srgbClr val="6898FA"/>
              </a:solidFill>
              <a:latin typeface="Arial"/>
              <a:ea typeface="Arial"/>
              <a:cs typeface="Arial"/>
              <a:sym typeface="Arial"/>
            </a:endParaRPr>
          </a:p>
        </p:txBody>
      </p:sp>
      <p:sp>
        <p:nvSpPr>
          <p:cNvPr id="207" name="Google Shape;207;ge7f86e5939_0_16"/>
          <p:cNvSpPr txBox="1"/>
          <p:nvPr/>
        </p:nvSpPr>
        <p:spPr>
          <a:xfrm>
            <a:off x="1802288" y="28189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alinea a su hijo dentro de sí mismo y, opcionalmente, se dimensiona a sí mismo en función del tamaño del hijo.</a:t>
            </a:r>
            <a:endParaRPr b="0" i="0" sz="1200" u="none" cap="none" strike="noStrike">
              <a:solidFill>
                <a:srgbClr val="3C63AB"/>
              </a:solidFill>
              <a:latin typeface="Arial"/>
              <a:ea typeface="Arial"/>
              <a:cs typeface="Arial"/>
              <a:sym typeface="Arial"/>
            </a:endParaRPr>
          </a:p>
        </p:txBody>
      </p:sp>
      <p:sp>
        <p:nvSpPr>
          <p:cNvPr id="208" name="Google Shape;208;ge7f86e5939_0_16"/>
          <p:cNvSpPr txBox="1"/>
          <p:nvPr/>
        </p:nvSpPr>
        <p:spPr>
          <a:xfrm>
            <a:off x="1802288" y="379141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AspectRatio</a:t>
            </a:r>
            <a:endParaRPr b="1" i="0" sz="1600" u="none" cap="none" strike="noStrike">
              <a:solidFill>
                <a:srgbClr val="6898FA"/>
              </a:solidFill>
              <a:latin typeface="Arial"/>
              <a:ea typeface="Arial"/>
              <a:cs typeface="Arial"/>
              <a:sym typeface="Arial"/>
            </a:endParaRPr>
          </a:p>
        </p:txBody>
      </p:sp>
      <p:sp>
        <p:nvSpPr>
          <p:cNvPr id="209" name="Google Shape;209;ge7f86e5939_0_16"/>
          <p:cNvSpPr txBox="1"/>
          <p:nvPr/>
        </p:nvSpPr>
        <p:spPr>
          <a:xfrm>
            <a:off x="1802288" y="4038613"/>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intenta ajustar el tamaño del hijo a una relación de aspecto específica.</a:t>
            </a:r>
            <a:endParaRPr b="0" i="0" sz="1200" u="none" cap="none" strike="noStrike">
              <a:solidFill>
                <a:srgbClr val="3C63AB"/>
              </a:solidFill>
              <a:latin typeface="Arial"/>
              <a:ea typeface="Arial"/>
              <a:cs typeface="Arial"/>
              <a:sym typeface="Arial"/>
            </a:endParaRPr>
          </a:p>
        </p:txBody>
      </p:sp>
      <p:sp>
        <p:nvSpPr>
          <p:cNvPr id="210" name="Google Shape;210;ge7f86e5939_0_16"/>
          <p:cNvSpPr txBox="1"/>
          <p:nvPr/>
        </p:nvSpPr>
        <p:spPr>
          <a:xfrm>
            <a:off x="5585838" y="257177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Baseline</a:t>
            </a:r>
            <a:endParaRPr b="1" i="0" sz="1600" u="none" cap="none" strike="noStrike">
              <a:solidFill>
                <a:srgbClr val="6898FA"/>
              </a:solidFill>
              <a:latin typeface="Arial"/>
              <a:ea typeface="Arial"/>
              <a:cs typeface="Arial"/>
              <a:sym typeface="Arial"/>
            </a:endParaRPr>
          </a:p>
        </p:txBody>
      </p:sp>
      <p:sp>
        <p:nvSpPr>
          <p:cNvPr id="211" name="Google Shape;211;ge7f86e5939_0_16"/>
          <p:cNvSpPr txBox="1"/>
          <p:nvPr/>
        </p:nvSpPr>
        <p:spPr>
          <a:xfrm>
            <a:off x="5585838" y="281897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posiciona a su hijo de acuerdo con la línea de base del hijo.</a:t>
            </a:r>
            <a:endParaRPr b="0" i="0" sz="1200" u="none" cap="none" strike="noStrike">
              <a:solidFill>
                <a:srgbClr val="3C63AB"/>
              </a:solidFill>
              <a:latin typeface="Arial"/>
              <a:ea typeface="Arial"/>
              <a:cs typeface="Arial"/>
              <a:sym typeface="Arial"/>
            </a:endParaRPr>
          </a:p>
        </p:txBody>
      </p:sp>
      <p:pic>
        <p:nvPicPr>
          <p:cNvPr id="212" name="Google Shape;212;ge7f86e5939_0_16"/>
          <p:cNvPicPr preferRelativeResize="0"/>
          <p:nvPr/>
        </p:nvPicPr>
        <p:blipFill rotWithShape="1">
          <a:blip r:embed="rId7">
            <a:alphaModFix/>
          </a:blip>
          <a:srcRect b="0" l="0" r="0" t="0"/>
          <a:stretch/>
        </p:blipFill>
        <p:spPr>
          <a:xfrm>
            <a:off x="4510238" y="3790413"/>
            <a:ext cx="958425" cy="962309"/>
          </a:xfrm>
          <a:prstGeom prst="rect">
            <a:avLst/>
          </a:prstGeom>
          <a:noFill/>
          <a:ln>
            <a:noFill/>
          </a:ln>
        </p:spPr>
      </p:pic>
      <p:sp>
        <p:nvSpPr>
          <p:cNvPr id="213" name="Google Shape;213;ge7f86e5939_0_16"/>
          <p:cNvSpPr txBox="1"/>
          <p:nvPr/>
        </p:nvSpPr>
        <p:spPr>
          <a:xfrm>
            <a:off x="5583863" y="379236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Center</a:t>
            </a:r>
            <a:endParaRPr b="1" i="0" sz="1600" u="none" cap="none" strike="noStrike">
              <a:solidFill>
                <a:srgbClr val="6898FA"/>
              </a:solidFill>
              <a:latin typeface="Arial"/>
              <a:ea typeface="Arial"/>
              <a:cs typeface="Arial"/>
              <a:sym typeface="Arial"/>
            </a:endParaRPr>
          </a:p>
        </p:txBody>
      </p:sp>
      <p:sp>
        <p:nvSpPr>
          <p:cNvPr id="214" name="Google Shape;214;ge7f86e5939_0_16"/>
          <p:cNvSpPr txBox="1"/>
          <p:nvPr/>
        </p:nvSpPr>
        <p:spPr>
          <a:xfrm>
            <a:off x="5583871" y="4039575"/>
            <a:ext cx="18249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centra a su hijo en sí mismo.</a:t>
            </a:r>
            <a:endParaRPr b="0" i="0" sz="12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ge933c05854_0_36"/>
          <p:cNvPicPr preferRelativeResize="0"/>
          <p:nvPr/>
        </p:nvPicPr>
        <p:blipFill rotWithShape="1">
          <a:blip r:embed="rId4">
            <a:alphaModFix/>
          </a:blip>
          <a:srcRect b="0" l="0" r="0" t="0"/>
          <a:stretch/>
        </p:blipFill>
        <p:spPr>
          <a:xfrm>
            <a:off x="4510263" y="1388771"/>
            <a:ext cx="958425" cy="958425"/>
          </a:xfrm>
          <a:prstGeom prst="rect">
            <a:avLst/>
          </a:prstGeom>
          <a:noFill/>
          <a:ln>
            <a:noFill/>
          </a:ln>
        </p:spPr>
      </p:pic>
      <p:pic>
        <p:nvPicPr>
          <p:cNvPr id="220" name="Google Shape;220;ge933c05854_0_36"/>
          <p:cNvPicPr preferRelativeResize="0"/>
          <p:nvPr/>
        </p:nvPicPr>
        <p:blipFill rotWithShape="1">
          <a:blip r:embed="rId5">
            <a:alphaModFix/>
          </a:blip>
          <a:srcRect b="0" l="0" r="0" t="0"/>
          <a:stretch/>
        </p:blipFill>
        <p:spPr>
          <a:xfrm>
            <a:off x="728675" y="1389734"/>
            <a:ext cx="958425" cy="956485"/>
          </a:xfrm>
          <a:prstGeom prst="rect">
            <a:avLst/>
          </a:prstGeom>
          <a:noFill/>
          <a:ln>
            <a:noFill/>
          </a:ln>
        </p:spPr>
      </p:pic>
      <p:pic>
        <p:nvPicPr>
          <p:cNvPr id="221" name="Google Shape;221;ge933c05854_0_36"/>
          <p:cNvPicPr preferRelativeResize="0"/>
          <p:nvPr/>
        </p:nvPicPr>
        <p:blipFill rotWithShape="1">
          <a:blip r:embed="rId6">
            <a:alphaModFix/>
          </a:blip>
          <a:srcRect b="0" l="0" r="0" t="0"/>
          <a:stretch/>
        </p:blipFill>
        <p:spPr>
          <a:xfrm>
            <a:off x="4510259" y="2606475"/>
            <a:ext cx="958425" cy="962319"/>
          </a:xfrm>
          <a:prstGeom prst="rect">
            <a:avLst/>
          </a:prstGeom>
          <a:noFill/>
          <a:ln>
            <a:noFill/>
          </a:ln>
        </p:spPr>
      </p:pic>
      <p:pic>
        <p:nvPicPr>
          <p:cNvPr id="222" name="Google Shape;222;ge933c05854_0_36"/>
          <p:cNvPicPr preferRelativeResize="0"/>
          <p:nvPr/>
        </p:nvPicPr>
        <p:blipFill rotWithShape="1">
          <a:blip r:embed="rId7">
            <a:alphaModFix/>
          </a:blip>
          <a:srcRect b="0" l="0" r="0" t="0"/>
          <a:stretch/>
        </p:blipFill>
        <p:spPr>
          <a:xfrm>
            <a:off x="728675" y="2607471"/>
            <a:ext cx="958425" cy="958415"/>
          </a:xfrm>
          <a:prstGeom prst="rect">
            <a:avLst/>
          </a:prstGeom>
          <a:noFill/>
          <a:ln>
            <a:noFill/>
          </a:ln>
        </p:spPr>
      </p:pic>
      <p:pic>
        <p:nvPicPr>
          <p:cNvPr id="223" name="Google Shape;223;ge933c05854_0_36"/>
          <p:cNvPicPr preferRelativeResize="0"/>
          <p:nvPr/>
        </p:nvPicPr>
        <p:blipFill rotWithShape="1">
          <a:blip r:embed="rId8">
            <a:alphaModFix/>
          </a:blip>
          <a:srcRect b="0" l="0" r="0" t="0"/>
          <a:stretch/>
        </p:blipFill>
        <p:spPr>
          <a:xfrm>
            <a:off x="728663" y="3828075"/>
            <a:ext cx="958425" cy="962309"/>
          </a:xfrm>
          <a:prstGeom prst="rect">
            <a:avLst/>
          </a:prstGeom>
          <a:noFill/>
          <a:ln>
            <a:noFill/>
          </a:ln>
        </p:spPr>
      </p:pic>
      <p:sp>
        <p:nvSpPr>
          <p:cNvPr id="224" name="Google Shape;224;ge933c05854_0_36"/>
          <p:cNvSpPr txBox="1"/>
          <p:nvPr/>
        </p:nvSpPr>
        <p:spPr>
          <a:xfrm>
            <a:off x="1802288" y="138782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Container</a:t>
            </a:r>
            <a:endParaRPr b="1" i="0" sz="1600" u="none" cap="none" strike="noStrike">
              <a:solidFill>
                <a:srgbClr val="6898FA"/>
              </a:solidFill>
              <a:latin typeface="Arial"/>
              <a:ea typeface="Arial"/>
              <a:cs typeface="Arial"/>
              <a:sym typeface="Arial"/>
            </a:endParaRPr>
          </a:p>
        </p:txBody>
      </p:sp>
      <p:sp>
        <p:nvSpPr>
          <p:cNvPr id="225" name="Google Shape;225;ge933c05854_0_36"/>
          <p:cNvSpPr txBox="1"/>
          <p:nvPr/>
        </p:nvSpPr>
        <p:spPr>
          <a:xfrm>
            <a:off x="1802288" y="16350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de conveniencia que combina widgets comunes de pintura, posicionamiento y tamaño.</a:t>
            </a:r>
            <a:endParaRPr b="0" i="0" sz="1200" u="none" cap="none" strike="noStrike">
              <a:solidFill>
                <a:srgbClr val="3C63AB"/>
              </a:solidFill>
              <a:latin typeface="Arial"/>
              <a:ea typeface="Arial"/>
              <a:cs typeface="Arial"/>
              <a:sym typeface="Arial"/>
            </a:endParaRPr>
          </a:p>
        </p:txBody>
      </p:sp>
      <p:sp>
        <p:nvSpPr>
          <p:cNvPr id="226" name="Google Shape;226;ge933c05854_0_36"/>
          <p:cNvSpPr txBox="1"/>
          <p:nvPr/>
        </p:nvSpPr>
        <p:spPr>
          <a:xfrm>
            <a:off x="5585838" y="13878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ConstrainedBox</a:t>
            </a:r>
            <a:endParaRPr b="1" i="0" sz="1600" u="none" cap="none" strike="noStrike">
              <a:solidFill>
                <a:srgbClr val="6898FA"/>
              </a:solidFill>
              <a:latin typeface="Arial"/>
              <a:ea typeface="Arial"/>
              <a:cs typeface="Arial"/>
              <a:sym typeface="Arial"/>
            </a:endParaRPr>
          </a:p>
        </p:txBody>
      </p:sp>
      <p:sp>
        <p:nvSpPr>
          <p:cNvPr id="227" name="Google Shape;227;ge933c05854_0_36"/>
          <p:cNvSpPr txBox="1"/>
          <p:nvPr/>
        </p:nvSpPr>
        <p:spPr>
          <a:xfrm>
            <a:off x="5585838" y="16350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impone restricciones adicionales a su hijo.</a:t>
            </a:r>
            <a:endParaRPr b="0" i="0" sz="1200" u="none" cap="none" strike="noStrike">
              <a:solidFill>
                <a:srgbClr val="3C63AB"/>
              </a:solidFill>
              <a:latin typeface="Arial"/>
              <a:ea typeface="Arial"/>
              <a:cs typeface="Arial"/>
              <a:sym typeface="Arial"/>
            </a:endParaRPr>
          </a:p>
        </p:txBody>
      </p:sp>
      <p:sp>
        <p:nvSpPr>
          <p:cNvPr id="228" name="Google Shape;228;ge933c05854_0_36"/>
          <p:cNvSpPr txBox="1"/>
          <p:nvPr/>
        </p:nvSpPr>
        <p:spPr>
          <a:xfrm>
            <a:off x="558583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Padding</a:t>
            </a:r>
            <a:endParaRPr b="1" i="0" sz="1600" u="none" cap="none" strike="noStrike">
              <a:solidFill>
                <a:srgbClr val="6898FA"/>
              </a:solidFill>
              <a:latin typeface="Arial"/>
              <a:ea typeface="Arial"/>
              <a:cs typeface="Arial"/>
              <a:sym typeface="Arial"/>
            </a:endParaRPr>
          </a:p>
        </p:txBody>
      </p:sp>
      <p:sp>
        <p:nvSpPr>
          <p:cNvPr id="229" name="Google Shape;229;ge933c05854_0_36"/>
          <p:cNvSpPr txBox="1"/>
          <p:nvPr/>
        </p:nvSpPr>
        <p:spPr>
          <a:xfrm>
            <a:off x="558583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encaja su hijo en el relleno dado.</a:t>
            </a:r>
            <a:endParaRPr b="0" i="0" sz="1200" u="none" cap="none" strike="noStrike">
              <a:solidFill>
                <a:srgbClr val="3C63AB"/>
              </a:solidFill>
              <a:latin typeface="Arial"/>
              <a:ea typeface="Arial"/>
              <a:cs typeface="Arial"/>
              <a:sym typeface="Arial"/>
            </a:endParaRPr>
          </a:p>
        </p:txBody>
      </p:sp>
      <p:sp>
        <p:nvSpPr>
          <p:cNvPr id="230" name="Google Shape;230;ge933c05854_0_36"/>
          <p:cNvSpPr txBox="1"/>
          <p:nvPr/>
        </p:nvSpPr>
        <p:spPr>
          <a:xfrm>
            <a:off x="180228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SizedBox</a:t>
            </a:r>
            <a:endParaRPr b="1" i="0" sz="1600" u="none" cap="none" strike="noStrike">
              <a:solidFill>
                <a:srgbClr val="6898FA"/>
              </a:solidFill>
              <a:latin typeface="Arial"/>
              <a:ea typeface="Arial"/>
              <a:cs typeface="Arial"/>
              <a:sym typeface="Arial"/>
            </a:endParaRPr>
          </a:p>
        </p:txBody>
      </p:sp>
      <p:sp>
        <p:nvSpPr>
          <p:cNvPr id="231" name="Google Shape;231;ge933c05854_0_36"/>
          <p:cNvSpPr txBox="1"/>
          <p:nvPr/>
        </p:nvSpPr>
        <p:spPr>
          <a:xfrm>
            <a:off x="180228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caja con un tamaño específico. Si se le da un hijo, este widget lo obliga a tener un ancho y / o alto específico.</a:t>
            </a:r>
            <a:endParaRPr b="0" i="0" sz="1200" u="none" cap="none" strike="noStrike">
              <a:solidFill>
                <a:srgbClr val="3C63AB"/>
              </a:solidFill>
              <a:latin typeface="Arial"/>
              <a:ea typeface="Arial"/>
              <a:cs typeface="Arial"/>
              <a:sym typeface="Arial"/>
            </a:endParaRPr>
          </a:p>
        </p:txBody>
      </p:sp>
      <p:sp>
        <p:nvSpPr>
          <p:cNvPr id="232" name="Google Shape;232;ge933c05854_0_36"/>
          <p:cNvSpPr txBox="1"/>
          <p:nvPr/>
        </p:nvSpPr>
        <p:spPr>
          <a:xfrm>
            <a:off x="1804238" y="38271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Transform</a:t>
            </a:r>
            <a:endParaRPr b="1" i="0" sz="1600" u="none" cap="none" strike="noStrike">
              <a:solidFill>
                <a:srgbClr val="6898FA"/>
              </a:solidFill>
              <a:latin typeface="Arial"/>
              <a:ea typeface="Arial"/>
              <a:cs typeface="Arial"/>
              <a:sym typeface="Arial"/>
            </a:endParaRPr>
          </a:p>
        </p:txBody>
      </p:sp>
      <p:sp>
        <p:nvSpPr>
          <p:cNvPr id="233" name="Google Shape;233;ge933c05854_0_36"/>
          <p:cNvSpPr txBox="1"/>
          <p:nvPr/>
        </p:nvSpPr>
        <p:spPr>
          <a:xfrm>
            <a:off x="1804238" y="40743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aplica una transformación antes de pintar su hijo.</a:t>
            </a:r>
            <a:endParaRPr b="0" i="0" sz="1200" u="none" cap="none" strike="noStrike">
              <a:solidFill>
                <a:srgbClr val="3C63AB"/>
              </a:solidFill>
              <a:latin typeface="Arial"/>
              <a:ea typeface="Arial"/>
              <a:cs typeface="Arial"/>
              <a:sym typeface="Arial"/>
            </a:endParaRPr>
          </a:p>
        </p:txBody>
      </p:sp>
      <p:sp>
        <p:nvSpPr>
          <p:cNvPr id="234" name="Google Shape;234;ge933c05854_0_36"/>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f10d0c5e36_0_79"/>
          <p:cNvSpPr txBox="1"/>
          <p:nvPr/>
        </p:nvSpPr>
        <p:spPr>
          <a:xfrm>
            <a:off x="1802288" y="16331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Consta de un patrón repetido de celdas dispuestas en un diseño vertical y horizontal. </a:t>
            </a:r>
            <a:endParaRPr b="0" i="0" sz="1200" u="none" cap="none" strike="noStrike">
              <a:solidFill>
                <a:srgbClr val="3C63AB"/>
              </a:solidFill>
              <a:latin typeface="Arial"/>
              <a:ea typeface="Arial"/>
              <a:cs typeface="Arial"/>
              <a:sym typeface="Arial"/>
            </a:endParaRPr>
          </a:p>
        </p:txBody>
      </p:sp>
      <p:sp>
        <p:nvSpPr>
          <p:cNvPr id="240" name="Google Shape;240;gf10d0c5e36_0_79"/>
          <p:cNvSpPr txBox="1"/>
          <p:nvPr/>
        </p:nvSpPr>
        <p:spPr>
          <a:xfrm>
            <a:off x="558583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Column</a:t>
            </a:r>
            <a:endParaRPr b="1" i="0" sz="1600" u="none" cap="none" strike="noStrike">
              <a:solidFill>
                <a:srgbClr val="6898FA"/>
              </a:solidFill>
              <a:latin typeface="Arial"/>
              <a:ea typeface="Arial"/>
              <a:cs typeface="Arial"/>
              <a:sym typeface="Arial"/>
            </a:endParaRPr>
          </a:p>
        </p:txBody>
      </p:sp>
      <p:sp>
        <p:nvSpPr>
          <p:cNvPr id="241" name="Google Shape;241;gf10d0c5e36_0_79"/>
          <p:cNvSpPr txBox="1"/>
          <p:nvPr/>
        </p:nvSpPr>
        <p:spPr>
          <a:xfrm>
            <a:off x="5585838" y="16331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vertical.</a:t>
            </a:r>
            <a:endParaRPr b="0" i="0" sz="1200" u="none" cap="none" strike="noStrike">
              <a:solidFill>
                <a:srgbClr val="3C63AB"/>
              </a:solidFill>
              <a:latin typeface="Arial"/>
              <a:ea typeface="Arial"/>
              <a:cs typeface="Arial"/>
              <a:sym typeface="Arial"/>
            </a:endParaRPr>
          </a:p>
        </p:txBody>
      </p:sp>
      <p:sp>
        <p:nvSpPr>
          <p:cNvPr id="242" name="Google Shape;242;gf10d0c5e36_0_79"/>
          <p:cNvSpPr txBox="1"/>
          <p:nvPr/>
        </p:nvSpPr>
        <p:spPr>
          <a:xfrm>
            <a:off x="558583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ListView</a:t>
            </a:r>
            <a:endParaRPr b="1" i="0" sz="1600" u="none" cap="none" strike="noStrike">
              <a:solidFill>
                <a:srgbClr val="6898FA"/>
              </a:solidFill>
              <a:latin typeface="Arial"/>
              <a:ea typeface="Arial"/>
              <a:cs typeface="Arial"/>
              <a:sym typeface="Arial"/>
            </a:endParaRPr>
          </a:p>
        </p:txBody>
      </p:sp>
      <p:sp>
        <p:nvSpPr>
          <p:cNvPr id="243" name="Google Shape;243;gf10d0c5e36_0_79"/>
          <p:cNvSpPr txBox="1"/>
          <p:nvPr/>
        </p:nvSpPr>
        <p:spPr>
          <a:xfrm>
            <a:off x="558583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lista lineal y desplazable de widgets. Muestra sus hijos uno tras otro en la dirección de desplazamiento.</a:t>
            </a:r>
            <a:endParaRPr b="0" i="0" sz="1200" u="none" cap="none" strike="noStrike">
              <a:solidFill>
                <a:srgbClr val="3C63AB"/>
              </a:solidFill>
              <a:latin typeface="Arial"/>
              <a:ea typeface="Arial"/>
              <a:cs typeface="Arial"/>
              <a:sym typeface="Arial"/>
            </a:endParaRPr>
          </a:p>
        </p:txBody>
      </p:sp>
      <p:sp>
        <p:nvSpPr>
          <p:cNvPr id="244" name="Google Shape;244;gf10d0c5e36_0_79"/>
          <p:cNvSpPr txBox="1"/>
          <p:nvPr/>
        </p:nvSpPr>
        <p:spPr>
          <a:xfrm>
            <a:off x="180228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Row</a:t>
            </a:r>
            <a:endParaRPr b="1" i="0" sz="1600" u="none" cap="none" strike="noStrike">
              <a:solidFill>
                <a:srgbClr val="6898FA"/>
              </a:solidFill>
              <a:latin typeface="Arial"/>
              <a:ea typeface="Arial"/>
              <a:cs typeface="Arial"/>
              <a:sym typeface="Arial"/>
            </a:endParaRPr>
          </a:p>
        </p:txBody>
      </p:sp>
      <p:sp>
        <p:nvSpPr>
          <p:cNvPr id="245" name="Google Shape;245;gf10d0c5e36_0_79"/>
          <p:cNvSpPr txBox="1"/>
          <p:nvPr/>
        </p:nvSpPr>
        <p:spPr>
          <a:xfrm>
            <a:off x="180228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horizontal.</a:t>
            </a:r>
            <a:endParaRPr b="0" i="0" sz="1200" u="none" cap="none" strike="noStrike">
              <a:solidFill>
                <a:srgbClr val="3C63AB"/>
              </a:solidFill>
              <a:latin typeface="Arial"/>
              <a:ea typeface="Arial"/>
              <a:cs typeface="Arial"/>
              <a:sym typeface="Arial"/>
            </a:endParaRPr>
          </a:p>
        </p:txBody>
      </p:sp>
      <p:sp>
        <p:nvSpPr>
          <p:cNvPr id="246" name="Google Shape;246;gf10d0c5e36_0_79"/>
          <p:cNvSpPr txBox="1"/>
          <p:nvPr/>
        </p:nvSpPr>
        <p:spPr>
          <a:xfrm>
            <a:off x="1804238" y="38252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Stack</a:t>
            </a:r>
            <a:endParaRPr b="1" i="0" sz="1600" u="none" cap="none" strike="noStrike">
              <a:solidFill>
                <a:srgbClr val="6898FA"/>
              </a:solidFill>
              <a:latin typeface="Arial"/>
              <a:ea typeface="Arial"/>
              <a:cs typeface="Arial"/>
              <a:sym typeface="Arial"/>
            </a:endParaRPr>
          </a:p>
        </p:txBody>
      </p:sp>
      <p:sp>
        <p:nvSpPr>
          <p:cNvPr id="247" name="Google Shape;247;gf10d0c5e36_0_79"/>
          <p:cNvSpPr txBox="1"/>
          <p:nvPr/>
        </p:nvSpPr>
        <p:spPr>
          <a:xfrm>
            <a:off x="1804238" y="40724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Esta clase es útil si desea superponer varios elementos secundarios de forma sencilla.</a:t>
            </a:r>
            <a:endParaRPr b="0" i="0" sz="1200" u="none" cap="none" strike="noStrike">
              <a:solidFill>
                <a:srgbClr val="3C63AB"/>
              </a:solidFill>
              <a:latin typeface="Arial"/>
              <a:ea typeface="Arial"/>
              <a:cs typeface="Arial"/>
              <a:sym typeface="Arial"/>
            </a:endParaRPr>
          </a:p>
        </p:txBody>
      </p:sp>
      <p:sp>
        <p:nvSpPr>
          <p:cNvPr id="248" name="Google Shape;248;gf10d0c5e36_0_79"/>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múltiples hijos</a:t>
            </a:r>
            <a:endParaRPr b="1" i="0" sz="1700" u="none" cap="none" strike="noStrike">
              <a:solidFill>
                <a:srgbClr val="3C63AB"/>
              </a:solidFill>
              <a:latin typeface="Arial"/>
              <a:ea typeface="Arial"/>
              <a:cs typeface="Arial"/>
              <a:sym typeface="Arial"/>
            </a:endParaRPr>
          </a:p>
        </p:txBody>
      </p:sp>
      <p:sp>
        <p:nvSpPr>
          <p:cNvPr id="249" name="Google Shape;249;gf10d0c5e36_0_79"/>
          <p:cNvSpPr txBox="1"/>
          <p:nvPr/>
        </p:nvSpPr>
        <p:spPr>
          <a:xfrm>
            <a:off x="180228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GridView</a:t>
            </a:r>
            <a:endParaRPr b="1" i="0" sz="1600" u="none" cap="none" strike="noStrike">
              <a:solidFill>
                <a:srgbClr val="6898FA"/>
              </a:solidFill>
              <a:latin typeface="Arial"/>
              <a:ea typeface="Arial"/>
              <a:cs typeface="Arial"/>
              <a:sym typeface="Arial"/>
            </a:endParaRPr>
          </a:p>
        </p:txBody>
      </p:sp>
      <p:pic>
        <p:nvPicPr>
          <p:cNvPr id="250" name="Google Shape;250;gf10d0c5e36_0_79"/>
          <p:cNvPicPr preferRelativeResize="0"/>
          <p:nvPr/>
        </p:nvPicPr>
        <p:blipFill rotWithShape="1">
          <a:blip r:embed="rId4">
            <a:alphaModFix/>
          </a:blip>
          <a:srcRect b="0" l="0" r="0" t="0"/>
          <a:stretch/>
        </p:blipFill>
        <p:spPr>
          <a:xfrm>
            <a:off x="728675" y="2604572"/>
            <a:ext cx="958425" cy="958418"/>
          </a:xfrm>
          <a:prstGeom prst="rect">
            <a:avLst/>
          </a:prstGeom>
          <a:noFill/>
          <a:ln>
            <a:noFill/>
          </a:ln>
        </p:spPr>
      </p:pic>
      <p:pic>
        <p:nvPicPr>
          <p:cNvPr id="251" name="Google Shape;251;gf10d0c5e36_0_79"/>
          <p:cNvPicPr preferRelativeResize="0"/>
          <p:nvPr/>
        </p:nvPicPr>
        <p:blipFill rotWithShape="1">
          <a:blip r:embed="rId5">
            <a:alphaModFix/>
          </a:blip>
          <a:srcRect b="0" l="0" r="0" t="0"/>
          <a:stretch/>
        </p:blipFill>
        <p:spPr>
          <a:xfrm>
            <a:off x="4512200" y="1385950"/>
            <a:ext cx="958400" cy="962360"/>
          </a:xfrm>
          <a:prstGeom prst="rect">
            <a:avLst/>
          </a:prstGeom>
          <a:noFill/>
          <a:ln>
            <a:noFill/>
          </a:ln>
        </p:spPr>
      </p:pic>
      <p:pic>
        <p:nvPicPr>
          <p:cNvPr id="252" name="Google Shape;252;gf10d0c5e36_0_79"/>
          <p:cNvPicPr preferRelativeResize="0"/>
          <p:nvPr/>
        </p:nvPicPr>
        <p:blipFill rotWithShape="1">
          <a:blip r:embed="rId6">
            <a:alphaModFix/>
          </a:blip>
          <a:srcRect b="0" l="0" r="0" t="0"/>
          <a:stretch/>
        </p:blipFill>
        <p:spPr>
          <a:xfrm>
            <a:off x="725713" y="3823300"/>
            <a:ext cx="964339" cy="962351"/>
          </a:xfrm>
          <a:prstGeom prst="rect">
            <a:avLst/>
          </a:prstGeom>
          <a:noFill/>
          <a:ln>
            <a:noFill/>
          </a:ln>
        </p:spPr>
      </p:pic>
      <p:pic>
        <p:nvPicPr>
          <p:cNvPr id="253" name="Google Shape;253;gf10d0c5e36_0_79"/>
          <p:cNvPicPr preferRelativeResize="0"/>
          <p:nvPr/>
        </p:nvPicPr>
        <p:blipFill rotWithShape="1">
          <a:blip r:embed="rId7">
            <a:alphaModFix/>
          </a:blip>
          <a:srcRect b="0" l="0" r="0" t="0"/>
          <a:stretch/>
        </p:blipFill>
        <p:spPr>
          <a:xfrm>
            <a:off x="728675" y="1387825"/>
            <a:ext cx="958423" cy="958423"/>
          </a:xfrm>
          <a:prstGeom prst="rect">
            <a:avLst/>
          </a:prstGeom>
          <a:noFill/>
          <a:ln>
            <a:noFill/>
          </a:ln>
        </p:spPr>
      </p:pic>
      <p:pic>
        <p:nvPicPr>
          <p:cNvPr id="254" name="Google Shape;254;gf10d0c5e36_0_79"/>
          <p:cNvPicPr preferRelativeResize="0"/>
          <p:nvPr/>
        </p:nvPicPr>
        <p:blipFill rotWithShape="1">
          <a:blip r:embed="rId8">
            <a:alphaModFix/>
          </a:blip>
          <a:srcRect b="0" l="0" r="0" t="0"/>
          <a:stretch/>
        </p:blipFill>
        <p:spPr>
          <a:xfrm>
            <a:off x="4509250" y="2604571"/>
            <a:ext cx="964325" cy="96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fcb9df32fa_0_3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Container</a:t>
            </a:r>
            <a:endParaRPr b="1" sz="2800">
              <a:solidFill>
                <a:srgbClr val="E8346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e96f536a00_0_2"/>
          <p:cNvSpPr txBox="1"/>
          <p:nvPr/>
        </p:nvSpPr>
        <p:spPr>
          <a:xfrm>
            <a:off x="800103"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65" name="Google Shape;265;ge96f536a00_0_2"/>
          <p:cNvSpPr txBox="1"/>
          <p:nvPr/>
        </p:nvSpPr>
        <p:spPr>
          <a:xfrm>
            <a:off x="305275" y="1709850"/>
            <a:ext cx="7923000" cy="31551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Este widget que combina widgets comunes de dibujado, posicionado y dimensionado, por esta versatilidad es muy utilizado.</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container no implementa sus propiedades directamente en sus hijos.</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Por ejemplo, la propiedad Container.padding hace que el contenedor cree un widget Padding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la propiedad Container.decoration hace que el contenedor cree un widget DecoratedBox.</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e96f536a00_0_1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71" name="Google Shape;271;ge96f536a00_0_13"/>
          <p:cNvPicPr preferRelativeResize="0"/>
          <p:nvPr/>
        </p:nvPicPr>
        <p:blipFill rotWithShape="1">
          <a:blip r:embed="rId4">
            <a:alphaModFix/>
          </a:blip>
          <a:srcRect b="0" l="0" r="0" t="0"/>
          <a:stretch/>
        </p:blipFill>
        <p:spPr>
          <a:xfrm>
            <a:off x="6611050" y="1360375"/>
            <a:ext cx="1545000" cy="2655875"/>
          </a:xfrm>
          <a:prstGeom prst="rect">
            <a:avLst/>
          </a:prstGeom>
          <a:noFill/>
          <a:ln>
            <a:noFill/>
          </a:ln>
        </p:spPr>
      </p:pic>
      <p:pic>
        <p:nvPicPr>
          <p:cNvPr id="272" name="Google Shape;272;ge96f536a00_0_13"/>
          <p:cNvPicPr preferRelativeResize="0"/>
          <p:nvPr/>
        </p:nvPicPr>
        <p:blipFill rotWithShape="1">
          <a:blip r:embed="rId5">
            <a:alphaModFix/>
          </a:blip>
          <a:srcRect b="0" l="0" r="0" t="0"/>
          <a:stretch/>
        </p:blipFill>
        <p:spPr>
          <a:xfrm>
            <a:off x="4280993" y="2571750"/>
            <a:ext cx="1483406" cy="856393"/>
          </a:xfrm>
          <a:prstGeom prst="rect">
            <a:avLst/>
          </a:prstGeom>
          <a:noFill/>
          <a:ln>
            <a:noFill/>
          </a:ln>
        </p:spPr>
      </p:pic>
      <p:pic>
        <p:nvPicPr>
          <p:cNvPr id="273" name="Google Shape;273;ge96f536a00_0_13"/>
          <p:cNvPicPr preferRelativeResize="0"/>
          <p:nvPr/>
        </p:nvPicPr>
        <p:blipFill rotWithShape="1">
          <a:blip r:embed="rId6">
            <a:alphaModFix/>
          </a:blip>
          <a:srcRect b="0" l="0" r="0" t="0"/>
          <a:stretch/>
        </p:blipFill>
        <p:spPr>
          <a:xfrm>
            <a:off x="1128850" y="1480825"/>
            <a:ext cx="2964751" cy="3173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gfcb9df32fa_0_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Column / Row</a:t>
            </a:r>
            <a:endParaRPr b="1" sz="2800">
              <a:solidFill>
                <a:srgbClr val="E83464"/>
              </a:solidFill>
              <a:latin typeface="Arial"/>
              <a:ea typeface="Arial"/>
              <a:cs typeface="Arial"/>
              <a:sym typeface="Arial"/>
            </a:endParaRPr>
          </a:p>
        </p:txBody>
      </p:sp>
      <p:sp>
        <p:nvSpPr>
          <p:cNvPr id="279" name="Google Shape;279;gfcb9df32fa_0_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f25b3d98b3_1_55"/>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Column / 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85" name="Google Shape;285;gf25b3d98b3_1_55"/>
          <p:cNvSpPr txBox="1"/>
          <p:nvPr/>
        </p:nvSpPr>
        <p:spPr>
          <a:xfrm>
            <a:off x="1059325" y="1857925"/>
            <a:ext cx="49497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distribuyen a sus hijos a lo largo de su respectivo eje principal (verticalmente para la columna y </a:t>
            </a:r>
            <a:r>
              <a:rPr lang="es" sz="1300">
                <a:solidFill>
                  <a:srgbClr val="375FA9"/>
                </a:solidFill>
              </a:rPr>
              <a:t>horizontal</a:t>
            </a:r>
            <a:r>
              <a:rPr b="0" i="0" lang="es" sz="1300" u="none" cap="none" strike="noStrike">
                <a:solidFill>
                  <a:srgbClr val="375FA9"/>
                </a:solidFill>
                <a:latin typeface="Arial"/>
                <a:ea typeface="Arial"/>
                <a:cs typeface="Arial"/>
                <a:sym typeface="Arial"/>
              </a:rPr>
              <a:t> para la fila).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no permiten desplazamiento y en general se considera un error tener más de los que caben en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tiene una lista de widgets y desea que puedan desplazarse si no hay suficiente espacio, considere usar un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286" name="Google Shape;286;gf25b3d98b3_1_55"/>
          <p:cNvPicPr preferRelativeResize="0"/>
          <p:nvPr/>
        </p:nvPicPr>
        <p:blipFill rotWithShape="1">
          <a:blip r:embed="rId4">
            <a:alphaModFix/>
          </a:blip>
          <a:srcRect b="0" l="0" r="0" t="0"/>
          <a:stretch/>
        </p:blipFill>
        <p:spPr>
          <a:xfrm>
            <a:off x="6309077" y="1214650"/>
            <a:ext cx="1995150" cy="288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fcb9df32fa_0_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Alineación en Column y Row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92" name="Google Shape;292;gfcb9df32fa_0_0"/>
          <p:cNvSpPr txBox="1"/>
          <p:nvPr/>
        </p:nvSpPr>
        <p:spPr>
          <a:xfrm>
            <a:off x="836450" y="1857925"/>
            <a:ext cx="66042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lang="es" sz="1500">
                <a:solidFill>
                  <a:srgbClr val="375FA9"/>
                </a:solidFill>
              </a:rPr>
              <a:t>Los widgets Column y Row manejan dos </a:t>
            </a:r>
            <a:r>
              <a:rPr lang="es" sz="1500">
                <a:solidFill>
                  <a:srgbClr val="375FA9"/>
                </a:solidFill>
              </a:rPr>
              <a:t>parámetros</a:t>
            </a:r>
            <a:r>
              <a:rPr lang="es" sz="1500">
                <a:solidFill>
                  <a:srgbClr val="375FA9"/>
                </a:solidFill>
              </a:rPr>
              <a:t> claves para definir cómo sus hijos van a utilizar el espacio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mainAxisAlignment</a:t>
            </a:r>
            <a:r>
              <a:rPr lang="es" sz="1500">
                <a:solidFill>
                  <a:srgbClr val="375FA9"/>
                </a:solidFill>
              </a:rPr>
              <a:t>: Esta propiedad define cómo se van a alinear los hijos en el eje principal del Widget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crossAxisAlignment</a:t>
            </a:r>
            <a:r>
              <a:rPr lang="es" sz="1500">
                <a:solidFill>
                  <a:srgbClr val="375FA9"/>
                </a:solidFill>
              </a:rPr>
              <a:t>: Esta propiedad define cómo se van a alinear los hijos en el eje contrario del Widget</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gf25b3d98b3_1_49"/>
          <p:cNvSpPr txBox="1"/>
          <p:nvPr/>
        </p:nvSpPr>
        <p:spPr>
          <a:xfrm>
            <a:off x="934178" y="692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 de una columna</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98" name="Google Shape;298;gf25b3d98b3_1_49"/>
          <p:cNvPicPr preferRelativeResize="0"/>
          <p:nvPr/>
        </p:nvPicPr>
        <p:blipFill rotWithShape="1">
          <a:blip r:embed="rId4">
            <a:alphaModFix/>
          </a:blip>
          <a:srcRect b="0" l="0" r="0" t="0"/>
          <a:stretch/>
        </p:blipFill>
        <p:spPr>
          <a:xfrm>
            <a:off x="5325052" y="1584550"/>
            <a:ext cx="1995150" cy="2889775"/>
          </a:xfrm>
          <a:prstGeom prst="rect">
            <a:avLst/>
          </a:prstGeom>
          <a:noFill/>
          <a:ln>
            <a:noFill/>
          </a:ln>
        </p:spPr>
      </p:pic>
      <p:pic>
        <p:nvPicPr>
          <p:cNvPr id="299" name="Google Shape;299;gf25b3d98b3_1_49"/>
          <p:cNvPicPr preferRelativeResize="0"/>
          <p:nvPr/>
        </p:nvPicPr>
        <p:blipFill rotWithShape="1">
          <a:blip r:embed="rId5">
            <a:alphaModFix/>
          </a:blip>
          <a:srcRect b="0" l="0" r="0" t="0"/>
          <a:stretch/>
        </p:blipFill>
        <p:spPr>
          <a:xfrm>
            <a:off x="1086700" y="1518275"/>
            <a:ext cx="2775750" cy="3356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60750" y="11483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3</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Diseño de interfaces en Flutter: Widgets sin estado</a:t>
            </a:r>
            <a:endParaRPr b="1" sz="2800">
              <a:solidFill>
                <a:srgbClr val="E83464"/>
              </a:solidFill>
            </a:endParaRPr>
          </a:p>
          <a:p>
            <a:pPr indent="0" lvl="0" marL="0" rtl="0" algn="ctr">
              <a:lnSpc>
                <a:spcPct val="85000"/>
              </a:lnSpc>
              <a:spcBef>
                <a:spcPts val="0"/>
              </a:spcBef>
              <a:spcAft>
                <a:spcPts val="0"/>
              </a:spcAft>
              <a:buSzPts val="3800"/>
              <a:buNone/>
            </a:pPr>
            <a:r>
              <a:t/>
            </a:r>
            <a:endParaRPr b="1" sz="3500">
              <a:solidFill>
                <a:srgbClr val="E834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e96f536a00_0_7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05" name="Google Shape;305;ge96f536a00_0_70"/>
          <p:cNvPicPr preferRelativeResize="0"/>
          <p:nvPr/>
        </p:nvPicPr>
        <p:blipFill rotWithShape="1">
          <a:blip r:embed="rId4">
            <a:alphaModFix/>
          </a:blip>
          <a:srcRect b="0" l="0" r="0" t="0"/>
          <a:stretch/>
        </p:blipFill>
        <p:spPr>
          <a:xfrm>
            <a:off x="4351225" y="1467900"/>
            <a:ext cx="1828774" cy="3202124"/>
          </a:xfrm>
          <a:prstGeom prst="rect">
            <a:avLst/>
          </a:prstGeom>
          <a:noFill/>
          <a:ln>
            <a:noFill/>
          </a:ln>
        </p:spPr>
      </p:pic>
      <p:pic>
        <p:nvPicPr>
          <p:cNvPr id="306" name="Google Shape;306;ge96f536a00_0_70"/>
          <p:cNvPicPr preferRelativeResize="0"/>
          <p:nvPr/>
        </p:nvPicPr>
        <p:blipFill rotWithShape="1">
          <a:blip r:embed="rId5">
            <a:alphaModFix/>
          </a:blip>
          <a:srcRect b="0" l="0" r="0" t="0"/>
          <a:stretch/>
        </p:blipFill>
        <p:spPr>
          <a:xfrm>
            <a:off x="1125250" y="1467900"/>
            <a:ext cx="2515651" cy="3479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fcb9df32fa_0_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ListView</a:t>
            </a:r>
            <a:endParaRPr b="1" sz="2800">
              <a:solidFill>
                <a:srgbClr val="E83464"/>
              </a:solidFill>
              <a:latin typeface="Arial"/>
              <a:ea typeface="Arial"/>
              <a:cs typeface="Arial"/>
              <a:sym typeface="Arial"/>
            </a:endParaRPr>
          </a:p>
        </p:txBody>
      </p:sp>
      <p:sp>
        <p:nvSpPr>
          <p:cNvPr id="312" name="Google Shape;312;gfcb9df32fa_0_1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gf25b3d98b3_1_71"/>
          <p:cNvSpPr txBox="1"/>
          <p:nvPr/>
        </p:nvSpPr>
        <p:spPr>
          <a:xfrm>
            <a:off x="927528" y="8737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18" name="Google Shape;318;gf25b3d98b3_1_71"/>
          <p:cNvSpPr txBox="1"/>
          <p:nvPr/>
        </p:nvSpPr>
        <p:spPr>
          <a:xfrm>
            <a:off x="1059325" y="1857925"/>
            <a:ext cx="49497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una lista desplazable de widgets organizados linealmente.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el widget de desplazamiento más utilizado. Muestra sus hijos uno tras otro en la dirección de desplazamiento. En el eje transversal, se requiere que los niños llenen el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19" name="Google Shape;319;gf25b3d98b3_1_71"/>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ge96f536a00_0_87"/>
          <p:cNvSpPr txBox="1"/>
          <p:nvPr/>
        </p:nvSpPr>
        <p:spPr>
          <a:xfrm>
            <a:off x="845553" y="76109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25" name="Google Shape;325;ge96f536a00_0_87"/>
          <p:cNvPicPr preferRelativeResize="0"/>
          <p:nvPr/>
        </p:nvPicPr>
        <p:blipFill rotWithShape="1">
          <a:blip r:embed="rId4">
            <a:alphaModFix/>
          </a:blip>
          <a:srcRect b="0" l="0" r="0" t="0"/>
          <a:stretch/>
        </p:blipFill>
        <p:spPr>
          <a:xfrm>
            <a:off x="6139475" y="1488625"/>
            <a:ext cx="1768750" cy="2825475"/>
          </a:xfrm>
          <a:prstGeom prst="rect">
            <a:avLst/>
          </a:prstGeom>
          <a:noFill/>
          <a:ln>
            <a:noFill/>
          </a:ln>
        </p:spPr>
      </p:pic>
      <p:pic>
        <p:nvPicPr>
          <p:cNvPr id="326" name="Google Shape;326;ge96f536a00_0_87"/>
          <p:cNvPicPr preferRelativeResize="0"/>
          <p:nvPr/>
        </p:nvPicPr>
        <p:blipFill rotWithShape="1">
          <a:blip r:embed="rId5">
            <a:alphaModFix/>
          </a:blip>
          <a:srcRect b="0" l="0" r="0" t="0"/>
          <a:stretch/>
        </p:blipFill>
        <p:spPr>
          <a:xfrm>
            <a:off x="1558675" y="1558525"/>
            <a:ext cx="3469249" cy="3247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gf25b3d98b3_1_8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ListView.builder()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32" name="Google Shape;332;gf25b3d98b3_1_80"/>
          <p:cNvSpPr txBox="1"/>
          <p:nvPr/>
        </p:nvSpPr>
        <p:spPr>
          <a:xfrm>
            <a:off x="1059325" y="1857925"/>
            <a:ext cx="49497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método de ListView crea una lista desplazable de widgets que se crean a pedido.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constructor es apropiado para listas con un número grande (o infinito) de hijos porque el constructor se llama solo para aquellos hijos que son realmente visibles.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33" name="Google Shape;333;gf25b3d98b3_1_80"/>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ge96f536a00_0_9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 builder </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39" name="Google Shape;339;ge96f536a00_0_99"/>
          <p:cNvPicPr preferRelativeResize="0"/>
          <p:nvPr/>
        </p:nvPicPr>
        <p:blipFill rotWithShape="1">
          <a:blip r:embed="rId4">
            <a:alphaModFix/>
          </a:blip>
          <a:srcRect b="0" l="61300" r="0" t="0"/>
          <a:stretch/>
        </p:blipFill>
        <p:spPr>
          <a:xfrm>
            <a:off x="5259100" y="1308200"/>
            <a:ext cx="2103574" cy="3252175"/>
          </a:xfrm>
          <a:prstGeom prst="rect">
            <a:avLst/>
          </a:prstGeom>
          <a:noFill/>
          <a:ln>
            <a:noFill/>
          </a:ln>
        </p:spPr>
      </p:pic>
      <p:pic>
        <p:nvPicPr>
          <p:cNvPr id="340" name="Google Shape;340;ge96f536a00_0_99"/>
          <p:cNvPicPr preferRelativeResize="0"/>
          <p:nvPr/>
        </p:nvPicPr>
        <p:blipFill rotWithShape="1">
          <a:blip r:embed="rId5">
            <a:alphaModFix/>
          </a:blip>
          <a:srcRect b="0" l="0" r="0" t="0"/>
          <a:stretch/>
        </p:blipFill>
        <p:spPr>
          <a:xfrm>
            <a:off x="1115600" y="1401101"/>
            <a:ext cx="4042850" cy="275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gfcb9df32fa_0_1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Expanded</a:t>
            </a:r>
            <a:endParaRPr b="1" sz="2800">
              <a:solidFill>
                <a:srgbClr val="E83464"/>
              </a:solidFill>
              <a:latin typeface="Arial"/>
              <a:ea typeface="Arial"/>
              <a:cs typeface="Arial"/>
              <a:sym typeface="Arial"/>
            </a:endParaRPr>
          </a:p>
        </p:txBody>
      </p:sp>
      <p:sp>
        <p:nvSpPr>
          <p:cNvPr id="346" name="Google Shape;346;gfcb9df32fa_0_1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gf25b3d98b3_1_32"/>
          <p:cNvSpPr txBox="1"/>
          <p:nvPr/>
        </p:nvSpPr>
        <p:spPr>
          <a:xfrm>
            <a:off x="875428" y="7698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52" name="Google Shape;352;gf25b3d98b3_1_32"/>
          <p:cNvSpPr txBox="1"/>
          <p:nvPr/>
        </p:nvSpPr>
        <p:spPr>
          <a:xfrm>
            <a:off x="1059325" y="1857925"/>
            <a:ext cx="71760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es un widget que expande un elemento secundario de un Row, Column o Flex para que el elemento secundario llene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hace que un elemento secundario de una Row, Column o Flex se expanda para llenar el espacio disponible a lo largo del eje principal (por ejemplo, horizontalmente para una fila o verticalmente para una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se expanden varios hijos, el espacio disponible se divide entre ellos de acuerdo con el factor de flexibilidad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ge96f536a00_0_33"/>
          <p:cNvSpPr txBox="1"/>
          <p:nvPr/>
        </p:nvSpPr>
        <p:spPr>
          <a:xfrm>
            <a:off x="927528"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58" name="Google Shape;358;ge96f536a00_0_33"/>
          <p:cNvPicPr preferRelativeResize="0"/>
          <p:nvPr/>
        </p:nvPicPr>
        <p:blipFill rotWithShape="1">
          <a:blip r:embed="rId4">
            <a:alphaModFix/>
          </a:blip>
          <a:srcRect b="0" l="0" r="0" t="0"/>
          <a:stretch/>
        </p:blipFill>
        <p:spPr>
          <a:xfrm>
            <a:off x="6775600" y="1385675"/>
            <a:ext cx="1349821" cy="2552850"/>
          </a:xfrm>
          <a:prstGeom prst="rect">
            <a:avLst/>
          </a:prstGeom>
          <a:noFill/>
          <a:ln>
            <a:noFill/>
          </a:ln>
        </p:spPr>
      </p:pic>
      <p:sp>
        <p:nvSpPr>
          <p:cNvPr id="359" name="Google Shape;359;ge96f536a00_0_33"/>
          <p:cNvSpPr txBox="1"/>
          <p:nvPr/>
        </p:nvSpPr>
        <p:spPr>
          <a:xfrm>
            <a:off x="1059325" y="1857925"/>
            <a:ext cx="50124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En la imagen de la derecha podemos observar tres elementos en una columna, el primer y último elemento están rodeados con un widget Expanded mientras que el elemento del medio no lo está.</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 permite que el primer y último elemento ocuparan el espacio disponible y el elemento del medio ocupe solo el espacio necesario.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Adicional a esto podemos ver que el primer elemento ocupa el doble del espacio que ocupa la última fila, esto se debe a que esta tiene un factor </a:t>
            </a:r>
            <a:r>
              <a:rPr b="1" i="1" lang="es" sz="1300" u="none" cap="none" strike="noStrike">
                <a:solidFill>
                  <a:srgbClr val="375FA9"/>
                </a:solidFill>
                <a:latin typeface="Arial"/>
                <a:ea typeface="Arial"/>
                <a:cs typeface="Arial"/>
                <a:sym typeface="Arial"/>
              </a:rPr>
              <a:t>flex</a:t>
            </a:r>
            <a:r>
              <a:rPr b="1" i="0" lang="es" sz="1300" u="none" cap="none" strike="noStrike">
                <a:solidFill>
                  <a:srgbClr val="375FA9"/>
                </a:solidFill>
                <a:latin typeface="Arial"/>
                <a:ea typeface="Arial"/>
                <a:cs typeface="Arial"/>
                <a:sym typeface="Arial"/>
              </a:rPr>
              <a:t> </a:t>
            </a:r>
            <a:r>
              <a:rPr b="0" i="0" lang="es" sz="1300" u="none" cap="none" strike="noStrike">
                <a:solidFill>
                  <a:srgbClr val="375FA9"/>
                </a:solidFill>
                <a:latin typeface="Arial"/>
                <a:ea typeface="Arial"/>
                <a:cs typeface="Arial"/>
                <a:sym typeface="Arial"/>
              </a:rPr>
              <a:t>de </a:t>
            </a:r>
            <a:r>
              <a:rPr b="1" i="1" lang="es" sz="1300" u="none" cap="none" strike="noStrike">
                <a:solidFill>
                  <a:srgbClr val="375FA9"/>
                </a:solidFill>
                <a:latin typeface="Arial"/>
                <a:ea typeface="Arial"/>
                <a:cs typeface="Arial"/>
                <a:sym typeface="Arial"/>
              </a:rPr>
              <a:t>2</a:t>
            </a:r>
            <a:r>
              <a:rPr b="0" i="0" lang="es" sz="1300" u="none" cap="none" strike="noStrike">
                <a:solidFill>
                  <a:srgbClr val="375FA9"/>
                </a:solidFill>
                <a:latin typeface="Arial"/>
                <a:ea typeface="Arial"/>
                <a:cs typeface="Arial"/>
                <a:sym typeface="Arial"/>
              </a:rPr>
              <a:t> y la tercera un factor de </a:t>
            </a:r>
            <a:r>
              <a:rPr b="1" i="1" lang="es" sz="1300" u="none" cap="none" strike="noStrike">
                <a:solidFill>
                  <a:srgbClr val="375FA9"/>
                </a:solidFill>
                <a:latin typeface="Arial"/>
                <a:ea typeface="Arial"/>
                <a:cs typeface="Arial"/>
                <a:sym typeface="Arial"/>
              </a:rPr>
              <a:t>1</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gf25b3d98b3_1_3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65" name="Google Shape;365;gf25b3d98b3_1_39"/>
          <p:cNvPicPr preferRelativeResize="0"/>
          <p:nvPr/>
        </p:nvPicPr>
        <p:blipFill rotWithShape="1">
          <a:blip r:embed="rId4">
            <a:alphaModFix/>
          </a:blip>
          <a:srcRect b="0" l="0" r="0" t="0"/>
          <a:stretch/>
        </p:blipFill>
        <p:spPr>
          <a:xfrm>
            <a:off x="6475525" y="1636925"/>
            <a:ext cx="1349821" cy="2552850"/>
          </a:xfrm>
          <a:prstGeom prst="rect">
            <a:avLst/>
          </a:prstGeom>
          <a:noFill/>
          <a:ln>
            <a:noFill/>
          </a:ln>
        </p:spPr>
      </p:pic>
      <p:pic>
        <p:nvPicPr>
          <p:cNvPr id="366" name="Google Shape;366;gf25b3d98b3_1_39"/>
          <p:cNvPicPr preferRelativeResize="0"/>
          <p:nvPr/>
        </p:nvPicPr>
        <p:blipFill rotWithShape="1">
          <a:blip r:embed="rId5">
            <a:alphaModFix/>
          </a:blip>
          <a:srcRect b="0" l="0" r="0" t="0"/>
          <a:stretch/>
        </p:blipFill>
        <p:spPr>
          <a:xfrm>
            <a:off x="1086700" y="1433525"/>
            <a:ext cx="3661877" cy="3394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974600" cy="34893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estructurales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sin estado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los temas en Flutter</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fcb9df32fa_0_2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Flexible</a:t>
            </a:r>
            <a:endParaRPr b="1" sz="2800">
              <a:solidFill>
                <a:srgbClr val="E83464"/>
              </a:solidFill>
              <a:latin typeface="Arial"/>
              <a:ea typeface="Arial"/>
              <a:cs typeface="Arial"/>
              <a:sym typeface="Arial"/>
            </a:endParaRPr>
          </a:p>
        </p:txBody>
      </p:sp>
      <p:sp>
        <p:nvSpPr>
          <p:cNvPr id="372" name="Google Shape;372;gfcb9df32fa_0_2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ge96f536a00_0_47"/>
          <p:cNvSpPr txBox="1"/>
          <p:nvPr/>
        </p:nvSpPr>
        <p:spPr>
          <a:xfrm>
            <a:off x="875428" y="914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78" name="Google Shape;378;ge96f536a00_0_47"/>
          <p:cNvSpPr txBox="1"/>
          <p:nvPr/>
        </p:nvSpPr>
        <p:spPr>
          <a:xfrm>
            <a:off x="1059325" y="1857925"/>
            <a:ext cx="71760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es un widget que controla cómo se distribuye un elemento secundario de Row, Column o Flex.</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uso de un widget Flexible le da a un hijo de un Row, Column o Flex la flexibilidad de expandirse para llenar el espacio disponible en el eje principal (por ejemplo, horizontalmente para una fila o verticalmente para una columna), pero, a diferencia de Expanded, Flexible no requiere que el hijo llene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gf25b3d98b3_1_7"/>
          <p:cNvSpPr txBox="1"/>
          <p:nvPr/>
        </p:nvSpPr>
        <p:spPr>
          <a:xfrm>
            <a:off x="913978" y="860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84" name="Google Shape;384;gf25b3d98b3_1_7"/>
          <p:cNvSpPr txBox="1"/>
          <p:nvPr/>
        </p:nvSpPr>
        <p:spPr>
          <a:xfrm>
            <a:off x="1059325" y="1857925"/>
            <a:ext cx="50124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Para que los hijos de un Column tengan una distribución como la que se ve en la imagen, solo necesitamos hacer que cada hijo esté rodeado por un Flexible y proveemos el atributo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 el cual es el factor de distribución el cual permitirá dividir el espacio entre ellos.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código que representa la imagen lo encontrarás en la siguiente diapositiva.</a:t>
            </a:r>
            <a:endParaRPr b="0" i="0" sz="1300" u="none" cap="none" strike="noStrike">
              <a:solidFill>
                <a:srgbClr val="375FA9"/>
              </a:solidFill>
              <a:latin typeface="Arial"/>
              <a:ea typeface="Arial"/>
              <a:cs typeface="Arial"/>
              <a:sym typeface="Arial"/>
            </a:endParaRPr>
          </a:p>
        </p:txBody>
      </p:sp>
      <p:pic>
        <p:nvPicPr>
          <p:cNvPr id="385" name="Google Shape;385;gf25b3d98b3_1_7"/>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gf25b3d98b3_1_1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1" name="Google Shape;391;gf25b3d98b3_1_17"/>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gf25b3d98b3_1_2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7" name="Google Shape;397;gf25b3d98b3_1_26"/>
          <p:cNvPicPr preferRelativeResize="0"/>
          <p:nvPr/>
        </p:nvPicPr>
        <p:blipFill rotWithShape="1">
          <a:blip r:embed="rId4">
            <a:alphaModFix/>
          </a:blip>
          <a:srcRect b="0" l="0" r="0" t="0"/>
          <a:stretch/>
        </p:blipFill>
        <p:spPr>
          <a:xfrm>
            <a:off x="6775600" y="1385675"/>
            <a:ext cx="1643711" cy="2552850"/>
          </a:xfrm>
          <a:prstGeom prst="rect">
            <a:avLst/>
          </a:prstGeom>
          <a:noFill/>
          <a:ln>
            <a:noFill/>
          </a:ln>
        </p:spPr>
      </p:pic>
      <p:sp>
        <p:nvSpPr>
          <p:cNvPr id="398" name="Google Shape;398;gf25b3d98b3_1_26"/>
          <p:cNvSpPr txBox="1"/>
          <p:nvPr/>
        </p:nvSpPr>
        <p:spPr>
          <a:xfrm>
            <a:off x="1059325" y="1857925"/>
            <a:ext cx="50124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también nos entrega la opción de decidir como el elemento debe ocupar el espacio que tiene disponible para sí:</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FlexFit.loose:</a:t>
            </a:r>
            <a:r>
              <a:rPr b="0" i="0" lang="es" sz="1300" u="none" cap="none" strike="noStrike">
                <a:solidFill>
                  <a:srgbClr val="375FA9"/>
                </a:solidFill>
                <a:latin typeface="Arial"/>
                <a:ea typeface="Arial"/>
                <a:cs typeface="Arial"/>
                <a:sym typeface="Arial"/>
              </a:rPr>
              <a:t> Con esta opción declaramos que elemento puede tener a lo mucho el tamaño del espacio disponible, pero es permitido que tome un tamaño menor.</a:t>
            </a:r>
            <a:endParaRPr b="0" i="0" sz="1300" u="none" cap="none" strike="noStrike">
              <a:solidFill>
                <a:srgbClr val="375FA9"/>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FlexFit.tight: </a:t>
            </a:r>
            <a:r>
              <a:rPr b="0" i="0" lang="es" sz="1300" u="none" cap="none" strike="noStrike">
                <a:solidFill>
                  <a:srgbClr val="375FA9"/>
                </a:solidFill>
                <a:latin typeface="Arial"/>
                <a:ea typeface="Arial"/>
                <a:cs typeface="Arial"/>
                <a:sym typeface="Arial"/>
              </a:rPr>
              <a:t>Esta opción declara que el tamaño del elemento debe ser forzado a ocupar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e96f536a00_0_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04" name="Google Shape;404;ge96f536a00_0_59"/>
          <p:cNvPicPr preferRelativeResize="0"/>
          <p:nvPr/>
        </p:nvPicPr>
        <p:blipFill>
          <a:blip r:embed="rId4">
            <a:alphaModFix/>
          </a:blip>
          <a:stretch>
            <a:fillRect/>
          </a:stretch>
        </p:blipFill>
        <p:spPr>
          <a:xfrm>
            <a:off x="2608425" y="1315150"/>
            <a:ext cx="3078001" cy="37167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fcb9df32fa_0_2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Spacer</a:t>
            </a:r>
            <a:endParaRPr b="1" sz="2800">
              <a:solidFill>
                <a:srgbClr val="E83464"/>
              </a:solidFill>
              <a:latin typeface="Arial"/>
              <a:ea typeface="Arial"/>
              <a:cs typeface="Arial"/>
              <a:sym typeface="Arial"/>
            </a:endParaRPr>
          </a:p>
        </p:txBody>
      </p:sp>
      <p:sp>
        <p:nvSpPr>
          <p:cNvPr id="410" name="Google Shape;410;gfcb9df32fa_0_2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gf25b3d98b3_1_8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Spacer</a:t>
            </a:r>
            <a:endParaRPr b="0" i="0" sz="3000" u="none" cap="none" strike="noStrike">
              <a:solidFill>
                <a:srgbClr val="E83464"/>
              </a:solidFill>
              <a:latin typeface="Arial"/>
              <a:ea typeface="Arial"/>
              <a:cs typeface="Arial"/>
              <a:sym typeface="Arial"/>
            </a:endParaRPr>
          </a:p>
        </p:txBody>
      </p:sp>
      <p:sp>
        <p:nvSpPr>
          <p:cNvPr id="416" name="Google Shape;416;gf25b3d98b3_1_88"/>
          <p:cNvSpPr txBox="1"/>
          <p:nvPr/>
        </p:nvSpPr>
        <p:spPr>
          <a:xfrm>
            <a:off x="1059325" y="1857925"/>
            <a:ext cx="5012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Spacer crea una división vacío ajustable que se puede usar para ajustar el espacio entre los widgets en un contenedor Flex, como fila o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widget Spacer ocupará cualquier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Configurar </a:t>
            </a:r>
            <a:r>
              <a:rPr b="1" i="0" lang="es" sz="1300" u="none" cap="none" strike="noStrike">
                <a:solidFill>
                  <a:srgbClr val="375FA9"/>
                </a:solidFill>
                <a:latin typeface="Arial"/>
                <a:ea typeface="Arial"/>
                <a:cs typeface="Arial"/>
                <a:sym typeface="Arial"/>
              </a:rPr>
              <a:t>Flex.mainAxisAlignment</a:t>
            </a:r>
            <a:r>
              <a:rPr b="0" i="0" lang="es" sz="1300" u="none" cap="none" strike="noStrike">
                <a:solidFill>
                  <a:srgbClr val="375FA9"/>
                </a:solidFill>
                <a:latin typeface="Arial"/>
                <a:ea typeface="Arial"/>
                <a:cs typeface="Arial"/>
                <a:sym typeface="Arial"/>
              </a:rPr>
              <a:t> en un contenedor flexible que contiene un </a:t>
            </a:r>
            <a:r>
              <a:rPr b="1" i="0" lang="es" sz="1300" u="none" cap="none" strike="noStrike">
                <a:solidFill>
                  <a:srgbClr val="375FA9"/>
                </a:solidFill>
                <a:latin typeface="Arial"/>
                <a:ea typeface="Arial"/>
                <a:cs typeface="Arial"/>
                <a:sym typeface="Arial"/>
              </a:rPr>
              <a:t>Spacer </a:t>
            </a:r>
            <a:r>
              <a:rPr b="0" i="0" lang="es" sz="1300" u="none" cap="none" strike="noStrike">
                <a:solidFill>
                  <a:srgbClr val="375FA9"/>
                </a:solidFill>
                <a:latin typeface="Arial"/>
                <a:ea typeface="Arial"/>
                <a:cs typeface="Arial"/>
                <a:sym typeface="Arial"/>
              </a:rPr>
              <a:t>en</a:t>
            </a:r>
            <a:r>
              <a:rPr b="1" i="1" lang="es" sz="1300" u="none" cap="none" strike="noStrike">
                <a:solidFill>
                  <a:srgbClr val="375FA9"/>
                </a:solidFill>
                <a:latin typeface="Arial"/>
                <a:ea typeface="Arial"/>
                <a:cs typeface="Arial"/>
                <a:sym typeface="Arial"/>
              </a:rPr>
              <a:t> spaceAround</a:t>
            </a:r>
            <a:r>
              <a:rPr b="0" i="1" lang="es" sz="1300" u="none" cap="none" strike="noStrike">
                <a:solidFill>
                  <a:srgbClr val="375FA9"/>
                </a:solidFill>
                <a:latin typeface="Arial"/>
                <a:ea typeface="Arial"/>
                <a:cs typeface="Arial"/>
                <a:sym typeface="Arial"/>
              </a:rPr>
              <a:t>,</a:t>
            </a:r>
            <a:r>
              <a:rPr b="1" i="1" lang="es" sz="1300" u="none" cap="none" strike="noStrike">
                <a:solidFill>
                  <a:srgbClr val="375FA9"/>
                </a:solidFill>
                <a:latin typeface="Arial"/>
                <a:ea typeface="Arial"/>
                <a:cs typeface="Arial"/>
                <a:sym typeface="Arial"/>
              </a:rPr>
              <a:t> spaceBetween</a:t>
            </a:r>
            <a:r>
              <a:rPr b="0" i="1" lang="es" sz="1300" u="none" cap="none" strike="noStrike">
                <a:solidFill>
                  <a:srgbClr val="375FA9"/>
                </a:solidFill>
                <a:latin typeface="Arial"/>
                <a:ea typeface="Arial"/>
                <a:cs typeface="Arial"/>
                <a:sym typeface="Arial"/>
              </a:rPr>
              <a:t> o</a:t>
            </a:r>
            <a:r>
              <a:rPr b="1" i="1" lang="es" sz="1300" u="none" cap="none" strike="noStrike">
                <a:solidFill>
                  <a:srgbClr val="375FA9"/>
                </a:solidFill>
                <a:latin typeface="Arial"/>
                <a:ea typeface="Arial"/>
                <a:cs typeface="Arial"/>
                <a:sym typeface="Arial"/>
              </a:rPr>
              <a:t> spaceEvenly</a:t>
            </a:r>
            <a:r>
              <a:rPr b="0" i="0" lang="es" sz="1300" u="none" cap="none" strike="noStrike">
                <a:solidFill>
                  <a:srgbClr val="375FA9"/>
                </a:solidFill>
                <a:latin typeface="Arial"/>
                <a:ea typeface="Arial"/>
                <a:cs typeface="Arial"/>
                <a:sym typeface="Arial"/>
              </a:rPr>
              <a:t> no tendrá ningún efecto visible: el Spacer ha ocupado todo del espacio adicional, por lo tanto, no queda nada para redistribuir.</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417" name="Google Shape;417;gf25b3d98b3_1_88"/>
          <p:cNvPicPr preferRelativeResize="0"/>
          <p:nvPr/>
        </p:nvPicPr>
        <p:blipFill rotWithShape="1">
          <a:blip r:embed="rId4">
            <a:alphaModFix/>
          </a:blip>
          <a:srcRect b="0" l="0" r="0" t="0"/>
          <a:stretch/>
        </p:blipFill>
        <p:spPr>
          <a:xfrm>
            <a:off x="6775600" y="1385675"/>
            <a:ext cx="1336058" cy="2552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ge96f536a00_0_7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Spacer</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23" name="Google Shape;423;ge96f536a00_0_79"/>
          <p:cNvPicPr preferRelativeResize="0"/>
          <p:nvPr/>
        </p:nvPicPr>
        <p:blipFill rotWithShape="1">
          <a:blip r:embed="rId4">
            <a:alphaModFix/>
          </a:blip>
          <a:srcRect b="0" l="0" r="0" t="0"/>
          <a:stretch/>
        </p:blipFill>
        <p:spPr>
          <a:xfrm>
            <a:off x="5522300" y="1436412"/>
            <a:ext cx="1589350" cy="3036801"/>
          </a:xfrm>
          <a:prstGeom prst="rect">
            <a:avLst/>
          </a:prstGeom>
          <a:noFill/>
          <a:ln>
            <a:noFill/>
          </a:ln>
        </p:spPr>
      </p:pic>
      <p:pic>
        <p:nvPicPr>
          <p:cNvPr id="424" name="Google Shape;424;ge96f536a00_0_79"/>
          <p:cNvPicPr preferRelativeResize="0"/>
          <p:nvPr/>
        </p:nvPicPr>
        <p:blipFill rotWithShape="1">
          <a:blip r:embed="rId5">
            <a:alphaModFix/>
          </a:blip>
          <a:srcRect b="0" l="0" r="0" t="0"/>
          <a:stretch/>
        </p:blipFill>
        <p:spPr>
          <a:xfrm>
            <a:off x="1079925" y="1512600"/>
            <a:ext cx="4041784" cy="3036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geb3e64bb3c_0_25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sin estado</a:t>
            </a:r>
            <a:endParaRPr b="1" sz="2800">
              <a:solidFill>
                <a:srgbClr val="E83464"/>
              </a:solidFill>
              <a:latin typeface="Arial"/>
              <a:ea typeface="Arial"/>
              <a:cs typeface="Arial"/>
              <a:sym typeface="Arial"/>
            </a:endParaRPr>
          </a:p>
        </p:txBody>
      </p:sp>
      <p:sp>
        <p:nvSpPr>
          <p:cNvPr id="430" name="Google Shape;430;geb3e64bb3c_0_25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eb3e64bb3c_0_24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Core </a:t>
            </a:r>
            <a:r>
              <a:rPr b="1" lang="es" sz="3500">
                <a:solidFill>
                  <a:srgbClr val="E83464"/>
                </a:solidFill>
              </a:rPr>
              <a:t>Widgets </a:t>
            </a:r>
            <a:endParaRPr b="1" sz="2800">
              <a:solidFill>
                <a:srgbClr val="E83464"/>
              </a:solidFill>
              <a:latin typeface="Arial"/>
              <a:ea typeface="Arial"/>
              <a:cs typeface="Arial"/>
              <a:sym typeface="Arial"/>
            </a:endParaRPr>
          </a:p>
        </p:txBody>
      </p:sp>
      <p:sp>
        <p:nvSpPr>
          <p:cNvPr id="161" name="Google Shape;161;geb3e64bb3c_0_24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ge7f918ef15_0_7"/>
          <p:cNvSpPr txBox="1"/>
          <p:nvPr/>
        </p:nvSpPr>
        <p:spPr>
          <a:xfrm>
            <a:off x="927525" y="684250"/>
            <a:ext cx="7543800" cy="712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  Widgets </a:t>
            </a:r>
            <a:endParaRPr b="1" i="0" sz="3000" u="none" cap="none" strike="noStrike">
              <a:solidFill>
                <a:srgbClr val="E83464"/>
              </a:solidFill>
              <a:latin typeface="Arial"/>
              <a:ea typeface="Arial"/>
              <a:cs typeface="Arial"/>
              <a:sym typeface="Arial"/>
            </a:endParaRPr>
          </a:p>
        </p:txBody>
      </p:sp>
      <p:sp>
        <p:nvSpPr>
          <p:cNvPr id="436" name="Google Shape;436;ge7f918ef15_0_7"/>
          <p:cNvSpPr txBox="1"/>
          <p:nvPr/>
        </p:nvSpPr>
        <p:spPr>
          <a:xfrm>
            <a:off x="1135600" y="1397025"/>
            <a:ext cx="7008300" cy="30123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Flutter dispone principalmente de dos tipos de Widgets:</a:t>
            </a:r>
            <a:endParaRPr b="0" i="0" sz="13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sin estado (</a:t>
            </a:r>
            <a:r>
              <a:rPr b="1" i="0" lang="es" sz="1200" u="none" cap="none" strike="noStrike">
                <a:solidFill>
                  <a:srgbClr val="3C63AB"/>
                </a:solidFill>
                <a:latin typeface="Arial"/>
                <a:ea typeface="Arial"/>
                <a:cs typeface="Arial"/>
                <a:sym typeface="Arial"/>
              </a:rPr>
              <a:t>StatelessWidgets</a:t>
            </a:r>
            <a:r>
              <a:rPr b="0" i="0" lang="es" sz="1200" u="none" cap="none" strike="noStrike">
                <a:solidFill>
                  <a:srgbClr val="3C63AB"/>
                </a:solidFill>
                <a:latin typeface="Arial"/>
                <a:ea typeface="Arial"/>
                <a:cs typeface="Arial"/>
                <a:sym typeface="Arial"/>
              </a:rPr>
              <a:t>) : Los widgets de este tipo no reaccionan ante el intento de interacción con el usuario. No tienen asociado una acción o comportamiento particular. Son estáticos en la interfaz. Por ejemplo: Icono, Texto, Contendor con color, entre otros.</a:t>
            </a:r>
            <a:endParaRPr b="0" i="0" sz="12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con estado (</a:t>
            </a:r>
            <a:r>
              <a:rPr b="1" i="0" lang="es" sz="1200" u="none" cap="none" strike="noStrike">
                <a:solidFill>
                  <a:srgbClr val="3C63AB"/>
                </a:solidFill>
                <a:latin typeface="Arial"/>
                <a:ea typeface="Arial"/>
                <a:cs typeface="Arial"/>
                <a:sym typeface="Arial"/>
              </a:rPr>
              <a:t>StatefulWidgets</a:t>
            </a:r>
            <a:r>
              <a:rPr b="0" i="0" lang="es" sz="1200" u="none" cap="none" strike="noStrike">
                <a:solidFill>
                  <a:srgbClr val="3C63AB"/>
                </a:solidFill>
                <a:latin typeface="Arial"/>
                <a:ea typeface="Arial"/>
                <a:cs typeface="Arial"/>
                <a:sym typeface="Arial"/>
              </a:rPr>
              <a:t>): Que son todos los widgets con los que el usuario de la aplicación puede tener una interacción directa. Por ejemplo: Checkbox, Radio, Slider, Form. Este tipo de </a:t>
            </a:r>
            <a:r>
              <a:rPr b="0" i="0" lang="es" sz="1200" u="none" cap="none" strike="noStrike">
                <a:solidFill>
                  <a:srgbClr val="3C63AB"/>
                </a:solidFill>
                <a:latin typeface="Arial"/>
                <a:ea typeface="Arial"/>
                <a:cs typeface="Arial"/>
                <a:sym typeface="Arial"/>
                <a:extLst>
                  <a:ext uri="http://customooxmlschemas.google.com/">
                    <go:slidesCustomData xmlns:go="http://customooxmlschemas.google.com/" textRoundtripDataId="0"/>
                  </a:ext>
                </a:extLst>
              </a:rPr>
              <a:t>widgets</a:t>
            </a:r>
            <a:r>
              <a:rPr b="0" i="0" lang="es" sz="1200" u="none" cap="none" strike="noStrike">
                <a:solidFill>
                  <a:srgbClr val="3C63AB"/>
                </a:solidFill>
                <a:latin typeface="Arial"/>
                <a:ea typeface="Arial"/>
                <a:cs typeface="Arial"/>
                <a:sym typeface="Arial"/>
              </a:rPr>
              <a:t> por lo general disparan algún evento, acción o comportamiento determinado como respuesta a la interacción con el usuario.</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Ambos tipos de widgets heredan sus características y comportamientos de una clase principal Widget.</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ge933c05854_0_5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42" name="Google Shape;442;ge933c05854_0_58"/>
          <p:cNvSpPr txBox="1"/>
          <p:nvPr/>
        </p:nvSpPr>
        <p:spPr>
          <a:xfrm>
            <a:off x="1202200" y="1665825"/>
            <a:ext cx="42732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Flutter, los más comunes son Texto, Botón elevado e Icono.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Text</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texto usa un constructor para inicializar algunas propiedades y a fin de crear controles manejar el contenido de la pantalla.</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widget de texto muestra una cadena de texto con un solo estilo. Misma que puede dividirse en varias líneas o puede que todas se muestren en la misma línea, dependiendo de las restricciones de diseño.</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43" name="Google Shape;443;ge933c05854_0_58"/>
          <p:cNvPicPr preferRelativeResize="0"/>
          <p:nvPr/>
        </p:nvPicPr>
        <p:blipFill rotWithShape="1">
          <a:blip r:embed="rId4">
            <a:alphaModFix/>
          </a:blip>
          <a:srcRect b="0" l="0" r="0" t="0"/>
          <a:stretch/>
        </p:blipFill>
        <p:spPr>
          <a:xfrm>
            <a:off x="6278325" y="3185425"/>
            <a:ext cx="1300900" cy="545300"/>
          </a:xfrm>
          <a:prstGeom prst="rect">
            <a:avLst/>
          </a:prstGeom>
          <a:noFill/>
          <a:ln>
            <a:noFill/>
          </a:ln>
        </p:spPr>
      </p:pic>
      <p:pic>
        <p:nvPicPr>
          <p:cNvPr id="444" name="Google Shape;444;ge933c05854_0_58"/>
          <p:cNvPicPr preferRelativeResize="0"/>
          <p:nvPr/>
        </p:nvPicPr>
        <p:blipFill rotWithShape="1">
          <a:blip r:embed="rId5">
            <a:alphaModFix/>
          </a:blip>
          <a:srcRect b="0" l="0" r="0" t="0"/>
          <a:stretch/>
        </p:blipFill>
        <p:spPr>
          <a:xfrm>
            <a:off x="5601713" y="1665814"/>
            <a:ext cx="2654125" cy="15653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ge933c05854_0_7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0" name="Google Shape;450;ge933c05854_0_73"/>
          <p:cNvSpPr txBox="1"/>
          <p:nvPr/>
        </p:nvSpPr>
        <p:spPr>
          <a:xfrm>
            <a:off x="1330275" y="1665825"/>
            <a:ext cx="41451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ElevatedButton</a:t>
            </a:r>
            <a:endParaRPr b="1"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Un botón elevado es una etiqueta hijo mostrada en un widget  de Material Design de cuya  propiedad “elevation” aumenta cuando se presiona el botón.</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Son usados para agregar dimensión a diseños que de otro modo serían en su mayoría planos, por ejemplo, en listas de contenido largas y ocupadas o en espacios amplios.</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51" name="Google Shape;451;ge933c05854_0_73"/>
          <p:cNvPicPr preferRelativeResize="0"/>
          <p:nvPr/>
        </p:nvPicPr>
        <p:blipFill rotWithShape="1">
          <a:blip r:embed="rId4">
            <a:alphaModFix/>
          </a:blip>
          <a:srcRect b="0" l="0" r="0" t="0"/>
          <a:stretch/>
        </p:blipFill>
        <p:spPr>
          <a:xfrm>
            <a:off x="6377850" y="3258337"/>
            <a:ext cx="1323975" cy="514350"/>
          </a:xfrm>
          <a:prstGeom prst="rect">
            <a:avLst/>
          </a:prstGeom>
          <a:noFill/>
          <a:ln>
            <a:noFill/>
          </a:ln>
        </p:spPr>
      </p:pic>
      <p:pic>
        <p:nvPicPr>
          <p:cNvPr id="452" name="Google Shape;452;ge933c05854_0_73"/>
          <p:cNvPicPr preferRelativeResize="0"/>
          <p:nvPr/>
        </p:nvPicPr>
        <p:blipFill rotWithShape="1">
          <a:blip r:embed="rId5">
            <a:alphaModFix/>
          </a:blip>
          <a:srcRect b="0" l="0" r="0" t="0"/>
          <a:stretch/>
        </p:blipFill>
        <p:spPr>
          <a:xfrm>
            <a:off x="5747675" y="1772350"/>
            <a:ext cx="2217999" cy="1293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geb3e64bb3c_0_2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sin estado: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8" name="Google Shape;458;geb3e64bb3c_0_259"/>
          <p:cNvSpPr txBox="1"/>
          <p:nvPr/>
        </p:nvSpPr>
        <p:spPr>
          <a:xfrm>
            <a:off x="899950" y="1665825"/>
            <a:ext cx="7571400" cy="4695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También podemos encontrar sub clases de widgets sin entados. Normalmente, los widgets tienen más argumentos en los constructor. Cada uno corresponde a una propiedad.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59" name="Google Shape;459;geb3e64bb3c_0_259"/>
          <p:cNvPicPr preferRelativeResize="0"/>
          <p:nvPr/>
        </p:nvPicPr>
        <p:blipFill rotWithShape="1">
          <a:blip r:embed="rId4">
            <a:alphaModFix/>
          </a:blip>
          <a:srcRect b="0" l="0" r="0" t="0"/>
          <a:stretch/>
        </p:blipFill>
        <p:spPr>
          <a:xfrm>
            <a:off x="927525" y="2523350"/>
            <a:ext cx="3511425" cy="1500425"/>
          </a:xfrm>
          <a:prstGeom prst="rect">
            <a:avLst/>
          </a:prstGeom>
          <a:noFill/>
          <a:ln>
            <a:noFill/>
          </a:ln>
        </p:spPr>
      </p:pic>
      <p:pic>
        <p:nvPicPr>
          <p:cNvPr id="460" name="Google Shape;460;geb3e64bb3c_0_259"/>
          <p:cNvPicPr preferRelativeResize="0"/>
          <p:nvPr/>
        </p:nvPicPr>
        <p:blipFill rotWithShape="1">
          <a:blip r:embed="rId5">
            <a:alphaModFix/>
          </a:blip>
          <a:srcRect b="0" l="0" r="0" t="0"/>
          <a:stretch/>
        </p:blipFill>
        <p:spPr>
          <a:xfrm>
            <a:off x="4750825" y="2135325"/>
            <a:ext cx="2974401" cy="22335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geb3e64bb3c_0_10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900">
                <a:solidFill>
                  <a:srgbClr val="E83464"/>
                </a:solidFill>
              </a:rPr>
              <a:t>Manejo de temas</a:t>
            </a:r>
            <a:endParaRPr b="1" sz="3200">
              <a:solidFill>
                <a:srgbClr val="E83464"/>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ge933c05854_0_8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1" name="Google Shape;471;ge933c05854_0_80"/>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Los temas dinámicos son una característica muy común en la actualidad en muchas de las aplicaciones del mundo real y también brindan una buena experiencia de usuario. Los usuarios ahora tienen preferencia para cambiar los temas de acuerdo con su elección en función del ambiente de luz.</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Hay dos formas de definir temas: App-wide o usando los Widgets Theme que definen los colores y estilos de fuente para una parte particular de nuestra aplicación.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Después de definir un Theme, podemos usarlo dentro de nuestros propios Widgets. Además, los Widgets de  Material proporcionados por Flutter utilizarán nuestro Theme para establecer los colores de fondo y los estilos de fuente para AppBars, Buttons, Checkboxes, y más.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geb3e64bb3c_0_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Fuentes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7" name="Google Shape;477;geb3e64bb3c_0_8"/>
          <p:cNvSpPr txBox="1"/>
          <p:nvPr/>
        </p:nvSpPr>
        <p:spPr>
          <a:xfrm>
            <a:off x="1053625" y="148662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usar fuentes personalizadas podemos usar el paquete oficial que ofrece Material: </a:t>
            </a:r>
            <a:r>
              <a:rPr b="1" i="1" lang="es" sz="1400" u="none" cap="none" strike="noStrike">
                <a:solidFill>
                  <a:srgbClr val="3C63AB"/>
                </a:solidFill>
                <a:latin typeface="Arial"/>
                <a:ea typeface="Arial"/>
                <a:cs typeface="Arial"/>
                <a:sym typeface="Arial"/>
              </a:rPr>
              <a:t>google_fonts </a:t>
            </a:r>
            <a:r>
              <a:rPr b="0" i="0" lang="es" sz="1400" u="none" cap="none" strike="noStrike">
                <a:solidFill>
                  <a:srgbClr val="3C63AB"/>
                </a:solidFill>
                <a:latin typeface="Arial"/>
                <a:ea typeface="Arial"/>
                <a:cs typeface="Arial"/>
                <a:sym typeface="Arial"/>
              </a:rPr>
              <a:t>el cual puedes encontrar </a:t>
            </a:r>
            <a:r>
              <a:rPr b="0" i="0" lang="es" sz="1400" u="sng" cap="none" strike="noStrike">
                <a:solidFill>
                  <a:schemeClr val="hlink"/>
                </a:solidFill>
                <a:latin typeface="Arial"/>
                <a:ea typeface="Arial"/>
                <a:cs typeface="Arial"/>
                <a:sym typeface="Arial"/>
                <a:hlinkClick r:id="rId4"/>
              </a:rPr>
              <a:t>aquí</a:t>
            </a:r>
            <a:r>
              <a:rPr b="0" i="0" lang="es" sz="1400" u="none" cap="none" strike="noStrike">
                <a:solidFill>
                  <a:srgbClr val="3C63AB"/>
                </a:solidFill>
                <a:latin typeface="Arial"/>
                <a:ea typeface="Arial"/>
                <a:cs typeface="Arial"/>
                <a:sym typeface="Arial"/>
              </a:rPr>
              <a:t>. Para instalarlo solo tendríamos que usar el comando </a:t>
            </a:r>
            <a:r>
              <a:rPr b="0" i="0" lang="es" sz="1400" u="none" cap="none" strike="noStrike">
                <a:solidFill>
                  <a:srgbClr val="3C63AB"/>
                </a:solidFill>
                <a:latin typeface="Courier New"/>
                <a:ea typeface="Courier New"/>
                <a:cs typeface="Courier New"/>
                <a:sym typeface="Courier New"/>
              </a:rPr>
              <a:t>$ flutter pub add google_fonts</a:t>
            </a:r>
            <a:r>
              <a:rPr b="0" i="0" lang="es" sz="1400" u="none" cap="none" strike="noStrike">
                <a:solidFill>
                  <a:srgbClr val="3C63AB"/>
                </a:solidFill>
                <a:latin typeface="Arial"/>
                <a:ea typeface="Arial"/>
                <a:cs typeface="Arial"/>
                <a:sym typeface="Arial"/>
              </a:rPr>
              <a:t>, al ejecutarlo deberíamos ver la nueva dependencia:</a:t>
            </a:r>
            <a:endParaRPr b="0" i="0" sz="14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78" name="Google Shape;478;geb3e64bb3c_0_8"/>
          <p:cNvSpPr txBox="1"/>
          <p:nvPr/>
        </p:nvSpPr>
        <p:spPr>
          <a:xfrm>
            <a:off x="1053625" y="311857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Al tener la dependencia de Google Fonts agregada ya podemos comenzar a usarla para darle estilo a nuestra aplicacion:</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9" name="Google Shape;479;geb3e64bb3c_0_8"/>
          <p:cNvPicPr preferRelativeResize="0"/>
          <p:nvPr/>
        </p:nvPicPr>
        <p:blipFill rotWithShape="1">
          <a:blip r:embed="rId5">
            <a:alphaModFix/>
          </a:blip>
          <a:srcRect b="0" l="0" r="0" t="0"/>
          <a:stretch/>
        </p:blipFill>
        <p:spPr>
          <a:xfrm>
            <a:off x="3092588" y="2208763"/>
            <a:ext cx="2958829" cy="850662"/>
          </a:xfrm>
          <a:prstGeom prst="rect">
            <a:avLst/>
          </a:prstGeom>
          <a:noFill/>
          <a:ln>
            <a:noFill/>
          </a:ln>
        </p:spPr>
      </p:pic>
      <p:pic>
        <p:nvPicPr>
          <p:cNvPr id="480" name="Google Shape;480;geb3e64bb3c_0_8"/>
          <p:cNvPicPr preferRelativeResize="0"/>
          <p:nvPr/>
        </p:nvPicPr>
        <p:blipFill rotWithShape="1">
          <a:blip r:embed="rId6">
            <a:alphaModFix/>
          </a:blip>
          <a:srcRect b="0" l="0" r="0" t="0"/>
          <a:stretch/>
        </p:blipFill>
        <p:spPr>
          <a:xfrm>
            <a:off x="3421338" y="3651175"/>
            <a:ext cx="2301325" cy="1014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gee041ab570_0_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86" name="Google Shape;486;gee041ab570_0_0"/>
          <p:cNvSpPr txBox="1"/>
          <p:nvPr/>
        </p:nvSpPr>
        <p:spPr>
          <a:xfrm>
            <a:off x="1007525" y="1486625"/>
            <a:ext cx="6803400" cy="1137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muchos casos tendremos dos o más temas para nuestra aplicación, pero los más comunes son el tema claro y el tema oscuro, para cambiar el tema que la aplicacion debera usar podemos usar GetX, ya que nos ofrece una manera de hacerlo solo con una línea de código.</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instalar GetX, solo usamos el comando </a:t>
            </a:r>
            <a:r>
              <a:rPr b="0" i="0" lang="es" sz="1300" u="none" cap="none" strike="noStrike">
                <a:solidFill>
                  <a:srgbClr val="3C63AB"/>
                </a:solidFill>
                <a:latin typeface="Courier New"/>
                <a:ea typeface="Courier New"/>
                <a:cs typeface="Courier New"/>
                <a:sym typeface="Courier New"/>
              </a:rPr>
              <a:t>$ flutter pub add get</a:t>
            </a:r>
            <a:endParaRPr b="0" i="0" sz="13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87" name="Google Shape;487;gee041ab570_0_0"/>
          <p:cNvSpPr txBox="1"/>
          <p:nvPr/>
        </p:nvSpPr>
        <p:spPr>
          <a:xfrm>
            <a:off x="1007525" y="368640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8" name="Google Shape;488;gee041ab570_0_0"/>
          <p:cNvPicPr preferRelativeResize="0"/>
          <p:nvPr/>
        </p:nvPicPr>
        <p:blipFill rotWithShape="1">
          <a:blip r:embed="rId4">
            <a:alphaModFix/>
          </a:blip>
          <a:srcRect b="0" l="0" r="0" t="0"/>
          <a:stretch/>
        </p:blipFill>
        <p:spPr>
          <a:xfrm>
            <a:off x="2989437" y="2696125"/>
            <a:ext cx="2839574" cy="167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ge933c05854_0_88"/>
          <p:cNvSpPr txBox="1"/>
          <p:nvPr/>
        </p:nvSpPr>
        <p:spPr>
          <a:xfrm>
            <a:off x="850400" y="1093475"/>
            <a:ext cx="6999900" cy="575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Creación de un App Theme</a:t>
            </a:r>
            <a:endParaRPr b="0" i="0" sz="3000" u="none" cap="none" strike="noStrike">
              <a:solidFill>
                <a:srgbClr val="E83464"/>
              </a:solidFill>
              <a:latin typeface="Arial"/>
              <a:ea typeface="Arial"/>
              <a:cs typeface="Arial"/>
              <a:sym typeface="Arial"/>
            </a:endParaRPr>
          </a:p>
        </p:txBody>
      </p:sp>
      <p:sp>
        <p:nvSpPr>
          <p:cNvPr id="494" name="Google Shape;494;ge933c05854_0_88"/>
          <p:cNvSpPr txBox="1"/>
          <p:nvPr/>
        </p:nvSpPr>
        <p:spPr>
          <a:xfrm>
            <a:off x="823100" y="1926300"/>
            <a:ext cx="6719700" cy="22185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compartir colores y estilos de fuente a través de toda nuestra aplicación, podemos proporcionar un ThemeData al constructor de MaterialApp. De lo contrario Flutter creará uno por defecto.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Con estas definiciones podemos establecer cosas como el color principal, el color de acento, los estilos de las fuentes, etc.</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geb3e64bb3c_0_51"/>
          <p:cNvSpPr txBox="1"/>
          <p:nvPr/>
        </p:nvSpPr>
        <p:spPr>
          <a:xfrm>
            <a:off x="848453" y="909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Tema claro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00" name="Google Shape;500;geb3e64bb3c_0_51"/>
          <p:cNvSpPr txBox="1"/>
          <p:nvPr/>
        </p:nvSpPr>
        <p:spPr>
          <a:xfrm>
            <a:off x="907450" y="1714950"/>
            <a:ext cx="73290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valores clave son el brillo y el reloj primario, con este Flutter creará su combinación de colores.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1" name="Google Shape;501;geb3e64bb3c_0_51"/>
          <p:cNvPicPr preferRelativeResize="0"/>
          <p:nvPr/>
        </p:nvPicPr>
        <p:blipFill rotWithShape="1">
          <a:blip r:embed="rId4">
            <a:alphaModFix/>
          </a:blip>
          <a:srcRect b="0" l="0" r="0" t="0"/>
          <a:stretch/>
        </p:blipFill>
        <p:spPr>
          <a:xfrm>
            <a:off x="1105975" y="2610523"/>
            <a:ext cx="6705601" cy="151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Widgets Core: </a:t>
            </a:r>
            <a:endParaRPr b="1" i="0" sz="3000" u="none" cap="none" strike="noStrike">
              <a:solidFill>
                <a:srgbClr val="E83464"/>
              </a:solidFill>
              <a:latin typeface="Arial"/>
              <a:ea typeface="Arial"/>
              <a:cs typeface="Arial"/>
              <a:sym typeface="Arial"/>
            </a:endParaRPr>
          </a:p>
        </p:txBody>
      </p:sp>
      <p:sp>
        <p:nvSpPr>
          <p:cNvPr id="167" name="Google Shape;167;p4"/>
          <p:cNvSpPr txBox="1"/>
          <p:nvPr/>
        </p:nvSpPr>
        <p:spPr>
          <a:xfrm>
            <a:off x="846125" y="1616238"/>
            <a:ext cx="3891000" cy="1100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En el siguiente ejemplo podemos ver algunos de los widgets que se explicarán más adelante, en este caso solo usamos dos Center y Text, para usar un texto sin usar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8" name="Google Shape;168;p4"/>
          <p:cNvPicPr preferRelativeResize="0"/>
          <p:nvPr/>
        </p:nvPicPr>
        <p:blipFill rotWithShape="1">
          <a:blip r:embed="rId4">
            <a:alphaModFix/>
          </a:blip>
          <a:srcRect b="0" l="0" r="0" t="0"/>
          <a:stretch/>
        </p:blipFill>
        <p:spPr>
          <a:xfrm>
            <a:off x="5339172" y="1031050"/>
            <a:ext cx="1993729" cy="3747850"/>
          </a:xfrm>
          <a:prstGeom prst="rect">
            <a:avLst/>
          </a:prstGeom>
          <a:noFill/>
          <a:ln>
            <a:noFill/>
          </a:ln>
        </p:spPr>
      </p:pic>
      <p:pic>
        <p:nvPicPr>
          <p:cNvPr id="169" name="Google Shape;169;p4"/>
          <p:cNvPicPr preferRelativeResize="0"/>
          <p:nvPr/>
        </p:nvPicPr>
        <p:blipFill rotWithShape="1">
          <a:blip r:embed="rId5">
            <a:alphaModFix/>
          </a:blip>
          <a:srcRect b="0" l="0" r="0" t="0"/>
          <a:stretch/>
        </p:blipFill>
        <p:spPr>
          <a:xfrm>
            <a:off x="846125" y="2716350"/>
            <a:ext cx="3316299" cy="2062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geb3e64bb3c_0_64"/>
          <p:cNvSpPr txBox="1"/>
          <p:nvPr/>
        </p:nvSpPr>
        <p:spPr>
          <a:xfrm>
            <a:off x="857253" y="8484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 oscuro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07" name="Google Shape;507;geb3e64bb3c_0_64"/>
          <p:cNvSpPr txBox="1"/>
          <p:nvPr/>
        </p:nvSpPr>
        <p:spPr>
          <a:xfrm>
            <a:off x="972325" y="1453950"/>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definir el tema oscuro necesitamos establecer más parámetros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8" name="Google Shape;508;geb3e64bb3c_0_64"/>
          <p:cNvPicPr preferRelativeResize="0"/>
          <p:nvPr/>
        </p:nvPicPr>
        <p:blipFill rotWithShape="1">
          <a:blip r:embed="rId4">
            <a:alphaModFix/>
          </a:blip>
          <a:srcRect b="0" l="0" r="0" t="0"/>
          <a:stretch/>
        </p:blipFill>
        <p:spPr>
          <a:xfrm>
            <a:off x="972325" y="2259850"/>
            <a:ext cx="6031351" cy="19799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geb3e64bb3c_0_74"/>
          <p:cNvSpPr txBox="1"/>
          <p:nvPr/>
        </p:nvSpPr>
        <p:spPr>
          <a:xfrm>
            <a:off x="756250" y="1013350"/>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Personalizar los temas</a:t>
            </a:r>
            <a:endParaRPr b="0" i="0" sz="3000" u="none" cap="none" strike="noStrike">
              <a:solidFill>
                <a:srgbClr val="E83464"/>
              </a:solidFill>
              <a:latin typeface="Arial"/>
              <a:ea typeface="Arial"/>
              <a:cs typeface="Arial"/>
              <a:sym typeface="Arial"/>
            </a:endParaRPr>
          </a:p>
        </p:txBody>
      </p:sp>
      <p:sp>
        <p:nvSpPr>
          <p:cNvPr id="514" name="Google Shape;514;geb3e64bb3c_0_74"/>
          <p:cNvSpPr txBox="1"/>
          <p:nvPr/>
        </p:nvSpPr>
        <p:spPr>
          <a:xfrm>
            <a:off x="6074200" y="1864925"/>
            <a:ext cx="2101800" cy="2311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15" name="Google Shape;515;geb3e64bb3c_0_74"/>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Estilos Específicos</a:t>
            </a:r>
            <a:endParaRPr b="1"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Dentro del </a:t>
            </a:r>
            <a:r>
              <a:rPr b="1" i="0" lang="es" sz="1400" u="none" cap="none" strike="noStrike">
                <a:solidFill>
                  <a:srgbClr val="3C63AB"/>
                </a:solidFill>
                <a:latin typeface="Arial"/>
                <a:ea typeface="Arial"/>
                <a:cs typeface="Arial"/>
                <a:sym typeface="Arial"/>
              </a:rPr>
              <a:t>ThemeData</a:t>
            </a:r>
            <a:r>
              <a:rPr b="0" i="0" lang="es" sz="1400" u="none" cap="none" strike="noStrike">
                <a:solidFill>
                  <a:srgbClr val="3C63AB"/>
                </a:solidFill>
                <a:latin typeface="Arial"/>
                <a:ea typeface="Arial"/>
                <a:cs typeface="Arial"/>
                <a:sym typeface="Arial"/>
              </a:rPr>
              <a:t> es posible establecer estilos específicos para componentes claves de nuestra aplicación.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Flutter contiene clases que representan estos estilos para los distintos componentes pero todas ellas comparten la misma estructura.</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16" name="Google Shape;516;geb3e64bb3c_0_74"/>
          <p:cNvPicPr preferRelativeResize="0"/>
          <p:nvPr/>
        </p:nvPicPr>
        <p:blipFill rotWithShape="1">
          <a:blip r:embed="rId4">
            <a:alphaModFix/>
          </a:blip>
          <a:srcRect b="0" l="0" r="0" t="0"/>
          <a:stretch/>
        </p:blipFill>
        <p:spPr>
          <a:xfrm>
            <a:off x="4459625" y="1986749"/>
            <a:ext cx="3840425" cy="1303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gea02de11e5_0_10"/>
          <p:cNvSpPr txBox="1"/>
          <p:nvPr/>
        </p:nvSpPr>
        <p:spPr>
          <a:xfrm>
            <a:off x="827978" y="761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a:t>
            </a:r>
            <a:r>
              <a:rPr b="1" lang="es" sz="3000">
                <a:solidFill>
                  <a:srgbClr val="E83464"/>
                </a:solidFill>
              </a:rPr>
              <a:t>Cambio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22" name="Google Shape;522;gea02de11e5_0_10"/>
          <p:cNvSpPr txBox="1"/>
          <p:nvPr/>
        </p:nvSpPr>
        <p:spPr>
          <a:xfrm>
            <a:off x="608575" y="1579600"/>
            <a:ext cx="7763100" cy="26316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Tema oscuro y claro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temas claro y oscuro definen el estilo de nuestra aplicación según las preferencias del dispositivo o del usuario de la aplicación según sea el caso. En general el tema </a:t>
            </a:r>
            <a:r>
              <a:rPr b="1" i="0" lang="es" sz="1300" u="none" cap="none" strike="noStrike">
                <a:solidFill>
                  <a:srgbClr val="3C63AB"/>
                </a:solidFill>
                <a:latin typeface="Arial"/>
                <a:ea typeface="Arial"/>
                <a:cs typeface="Arial"/>
                <a:sym typeface="Arial"/>
              </a:rPr>
              <a:t>oscuro</a:t>
            </a:r>
            <a:r>
              <a:rPr b="0" i="0" lang="es" sz="1300" u="none" cap="none" strike="noStrike">
                <a:solidFill>
                  <a:srgbClr val="3C63AB"/>
                </a:solidFill>
                <a:latin typeface="Arial"/>
                <a:ea typeface="Arial"/>
                <a:cs typeface="Arial"/>
                <a:sym typeface="Arial"/>
              </a:rPr>
              <a:t> es una versión de baja luz del tema </a:t>
            </a:r>
            <a:r>
              <a:rPr b="1" i="0" lang="es" sz="1300" u="none" cap="none" strike="noStrike">
                <a:solidFill>
                  <a:srgbClr val="3C63AB"/>
                </a:solidFill>
                <a:latin typeface="Arial"/>
                <a:ea typeface="Arial"/>
                <a:cs typeface="Arial"/>
                <a:sym typeface="Arial"/>
              </a:rPr>
              <a:t>claro</a:t>
            </a:r>
            <a:r>
              <a:rPr b="0" i="0" lang="es" sz="1300" u="none" cap="none" strike="noStrike">
                <a:solidFill>
                  <a:srgbClr val="3C63AB"/>
                </a:solidFill>
                <a:latin typeface="Arial"/>
                <a:ea typeface="Arial"/>
                <a:cs typeface="Arial"/>
                <a:sym typeface="Arial"/>
              </a:rPr>
              <a:t> y muestra en su mayoría áreas oscuras.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23" name="Google Shape;523;gea02de11e5_0_10"/>
          <p:cNvPicPr preferRelativeResize="0"/>
          <p:nvPr/>
        </p:nvPicPr>
        <p:blipFill rotWithShape="1">
          <a:blip r:embed="rId4">
            <a:alphaModFix/>
          </a:blip>
          <a:srcRect b="0" l="0" r="0" t="0"/>
          <a:stretch/>
        </p:blipFill>
        <p:spPr>
          <a:xfrm>
            <a:off x="3207725" y="2571750"/>
            <a:ext cx="2564801" cy="1985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gf4d84708a8_0_1"/>
          <p:cNvSpPr txBox="1"/>
          <p:nvPr/>
        </p:nvSpPr>
        <p:spPr>
          <a:xfrm>
            <a:off x="940000" y="861400"/>
            <a:ext cx="7543800" cy="761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529" name="Google Shape;529;gf4d84708a8_0_1"/>
          <p:cNvSpPr txBox="1"/>
          <p:nvPr/>
        </p:nvSpPr>
        <p:spPr>
          <a:xfrm>
            <a:off x="1007525" y="1828025"/>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Y por último, para poder hacer uso de GetX tendremos que darle un contexto apropiado por lo que pasaremos del widget </a:t>
            </a:r>
            <a:r>
              <a:rPr b="1" i="0" lang="es" sz="1300" u="none" cap="none" strike="noStrike">
                <a:solidFill>
                  <a:srgbClr val="3C63AB"/>
                </a:solidFill>
                <a:latin typeface="Arial"/>
                <a:ea typeface="Arial"/>
                <a:cs typeface="Arial"/>
                <a:sym typeface="Arial"/>
              </a:rPr>
              <a:t>MaterialApp </a:t>
            </a:r>
            <a:r>
              <a:rPr b="0" i="0" lang="es" sz="1300" u="none" cap="none" strike="noStrike">
                <a:solidFill>
                  <a:srgbClr val="3C63AB"/>
                </a:solidFill>
                <a:latin typeface="Arial"/>
                <a:ea typeface="Arial"/>
                <a:cs typeface="Arial"/>
                <a:sym typeface="Arial"/>
              </a:rPr>
              <a:t>a </a:t>
            </a:r>
            <a:r>
              <a:rPr b="1" i="1" lang="es" sz="1300" u="none" cap="none" strike="noStrike">
                <a:solidFill>
                  <a:srgbClr val="3C63AB"/>
                </a:solidFill>
                <a:latin typeface="Arial"/>
                <a:ea typeface="Arial"/>
                <a:cs typeface="Arial"/>
                <a:sym typeface="Arial"/>
              </a:rPr>
              <a:t>GetMaterialApp</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cxnSp>
        <p:nvCxnSpPr>
          <p:cNvPr id="530" name="Google Shape;530;gf4d84708a8_0_1"/>
          <p:cNvCxnSpPr>
            <a:stCxn id="531" idx="3"/>
            <a:endCxn id="532" idx="1"/>
          </p:cNvCxnSpPr>
          <p:nvPr/>
        </p:nvCxnSpPr>
        <p:spPr>
          <a:xfrm>
            <a:off x="4046499" y="3076388"/>
            <a:ext cx="684300" cy="0"/>
          </a:xfrm>
          <a:prstGeom prst="straightConnector1">
            <a:avLst/>
          </a:prstGeom>
          <a:noFill/>
          <a:ln cap="flat" cmpd="sng" w="9525">
            <a:solidFill>
              <a:srgbClr val="233A44"/>
            </a:solidFill>
            <a:prstDash val="solid"/>
            <a:round/>
            <a:headEnd len="sm" w="sm" type="none"/>
            <a:tailEnd len="med" w="med" type="triangle"/>
          </a:ln>
        </p:spPr>
      </p:cxnSp>
      <p:pic>
        <p:nvPicPr>
          <p:cNvPr id="531" name="Google Shape;531;gf4d84708a8_0_1"/>
          <p:cNvPicPr preferRelativeResize="0"/>
          <p:nvPr/>
        </p:nvPicPr>
        <p:blipFill rotWithShape="1">
          <a:blip r:embed="rId4">
            <a:alphaModFix/>
          </a:blip>
          <a:srcRect b="0" l="0" r="0" t="0"/>
          <a:stretch/>
        </p:blipFill>
        <p:spPr>
          <a:xfrm>
            <a:off x="1139875" y="2368451"/>
            <a:ext cx="2906624" cy="1415875"/>
          </a:xfrm>
          <a:prstGeom prst="rect">
            <a:avLst/>
          </a:prstGeom>
          <a:noFill/>
          <a:ln>
            <a:noFill/>
          </a:ln>
        </p:spPr>
      </p:pic>
      <p:pic>
        <p:nvPicPr>
          <p:cNvPr id="532" name="Google Shape;532;gf4d84708a8_0_1"/>
          <p:cNvPicPr preferRelativeResize="0"/>
          <p:nvPr/>
        </p:nvPicPr>
        <p:blipFill rotWithShape="1">
          <a:blip r:embed="rId5">
            <a:alphaModFix/>
          </a:blip>
          <a:srcRect b="0" l="0" r="0" t="0"/>
          <a:stretch/>
        </p:blipFill>
        <p:spPr>
          <a:xfrm>
            <a:off x="4730775" y="2368450"/>
            <a:ext cx="2816823" cy="1415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geb3e64bb3c_0_0"/>
          <p:cNvSpPr txBox="1"/>
          <p:nvPr/>
        </p:nvSpPr>
        <p:spPr>
          <a:xfrm>
            <a:off x="927525" y="896500"/>
            <a:ext cx="7543800" cy="8037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538" name="Google Shape;538;geb3e64bb3c_0_0"/>
          <p:cNvSpPr txBox="1"/>
          <p:nvPr/>
        </p:nvSpPr>
        <p:spPr>
          <a:xfrm>
            <a:off x="1007525" y="170015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u="none" cap="none" strike="noStrike">
                <a:solidFill>
                  <a:srgbClr val="3C63AB"/>
                </a:solidFill>
                <a:latin typeface="Arial"/>
                <a:ea typeface="Arial"/>
                <a:cs typeface="Arial"/>
                <a:sym typeface="Arial"/>
              </a:rPr>
              <a:t>Luego de tener instalado GetX, cambiar el tema de la aplicación es tan fácil como agregar la siguiente </a:t>
            </a:r>
            <a:r>
              <a:rPr lang="es">
                <a:solidFill>
                  <a:srgbClr val="3C63AB"/>
                </a:solidFill>
              </a:rPr>
              <a:t>línea</a:t>
            </a:r>
            <a:r>
              <a:rPr b="0" i="0" lang="es" u="none" cap="none" strike="noStrike">
                <a:solidFill>
                  <a:srgbClr val="3C63AB"/>
                </a:solidFill>
                <a:latin typeface="Arial"/>
                <a:ea typeface="Arial"/>
                <a:cs typeface="Arial"/>
                <a:sym typeface="Arial"/>
              </a:rPr>
              <a:t> de código:</a:t>
            </a:r>
            <a:endParaRPr b="0" i="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39" name="Google Shape;539;geb3e64bb3c_0_0"/>
          <p:cNvPicPr preferRelativeResize="0"/>
          <p:nvPr/>
        </p:nvPicPr>
        <p:blipFill rotWithShape="1">
          <a:blip r:embed="rId4">
            <a:alphaModFix/>
          </a:blip>
          <a:srcRect b="0" l="0" r="0" t="0"/>
          <a:stretch/>
        </p:blipFill>
        <p:spPr>
          <a:xfrm>
            <a:off x="1861250" y="2506305"/>
            <a:ext cx="4946149" cy="1015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geb3e64bb3c_0_40"/>
          <p:cNvSpPr txBox="1"/>
          <p:nvPr/>
        </p:nvSpPr>
        <p:spPr>
          <a:xfrm>
            <a:off x="927528" y="8635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Punto de inicio.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545" name="Google Shape;545;geb3e64bb3c_0_40"/>
          <p:cNvPicPr preferRelativeResize="0"/>
          <p:nvPr/>
        </p:nvPicPr>
        <p:blipFill rotWithShape="1">
          <a:blip r:embed="rId4">
            <a:alphaModFix/>
          </a:blip>
          <a:srcRect b="0" l="0" r="0" t="0"/>
          <a:stretch/>
        </p:blipFill>
        <p:spPr>
          <a:xfrm>
            <a:off x="1865200" y="1641725"/>
            <a:ext cx="4268675" cy="3263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geb3e64bb3c_0_90"/>
          <p:cNvSpPr txBox="1"/>
          <p:nvPr/>
        </p:nvSpPr>
        <p:spPr>
          <a:xfrm>
            <a:off x="746000" y="1058499"/>
            <a:ext cx="7543800" cy="511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Temas Locales</a:t>
            </a:r>
            <a:endParaRPr b="1" i="0" sz="3000" u="none" cap="none" strike="noStrike">
              <a:solidFill>
                <a:srgbClr val="E83464"/>
              </a:solidFill>
              <a:latin typeface="Arial"/>
              <a:ea typeface="Arial"/>
              <a:cs typeface="Arial"/>
              <a:sym typeface="Arial"/>
            </a:endParaRPr>
          </a:p>
        </p:txBody>
      </p:sp>
      <p:sp>
        <p:nvSpPr>
          <p:cNvPr id="551" name="Google Shape;551;geb3e64bb3c_0_90"/>
          <p:cNvSpPr txBox="1"/>
          <p:nvPr/>
        </p:nvSpPr>
        <p:spPr>
          <a:xfrm>
            <a:off x="862375" y="3231475"/>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Theme(</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	Data: Theme.of(context).copyWith(</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iconTheme: Theme.of(context).iconTheme.copyWith(color: Colors.grey)</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child:</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eb3e64bb3c_0_90"/>
          <p:cNvSpPr txBox="1"/>
          <p:nvPr/>
        </p:nvSpPr>
        <p:spPr>
          <a:xfrm>
            <a:off x="894775" y="1908075"/>
            <a:ext cx="75438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Aunque con un tema podemos establecer estilos generales que se verán reflejados en toda la aplicación, puede que necesitemos en algún momento modificar el estilo para un caso específico, en este caso lo que hacemos es usar el widget </a:t>
            </a:r>
            <a:r>
              <a:rPr b="1" i="1" lang="es" sz="1300" u="none" cap="none" strike="noStrike">
                <a:solidFill>
                  <a:srgbClr val="3C63AB"/>
                </a:solidFill>
                <a:latin typeface="Arial"/>
                <a:ea typeface="Arial"/>
                <a:cs typeface="Arial"/>
                <a:sym typeface="Arial"/>
              </a:rPr>
              <a:t>Theme</a:t>
            </a:r>
            <a:r>
              <a:rPr b="0" i="0" lang="es" sz="1300" u="none" cap="none" strike="noStrike">
                <a:solidFill>
                  <a:srgbClr val="3C63AB"/>
                </a:solidFill>
                <a:latin typeface="Arial"/>
                <a:ea typeface="Arial"/>
                <a:cs typeface="Arial"/>
                <a:sym typeface="Arial"/>
              </a:rPr>
              <a:t> el cual aplica el estilo a sus hijos, y a este le entregamos una copia del tema principal con las modificaciones que necesitamos.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lang="es" sz="1300">
                <a:solidFill>
                  <a:srgbClr val="3C63AB"/>
                </a:solidFill>
              </a:rPr>
              <a:t>Por ejemplo, aquí estamos cambiando el color del icono de in widget</a:t>
            </a:r>
            <a:endParaRPr sz="1300">
              <a:solidFill>
                <a:srgbClr val="3C63AB"/>
              </a:solidFil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457200" marR="0" rtl="0" algn="l">
              <a:lnSpc>
                <a:spcPct val="90000"/>
              </a:lnSpc>
              <a:spcBef>
                <a:spcPts val="900"/>
              </a:spcBef>
              <a:spcAft>
                <a:spcPts val="0"/>
              </a:spcAft>
              <a:buClr>
                <a:srgbClr val="000000"/>
              </a:buClr>
              <a:buSzPts val="1100"/>
              <a:buFont typeface="Arial"/>
              <a:buNone/>
            </a:pPr>
            <a:r>
              <a:t/>
            </a:r>
            <a:endParaRPr sz="11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geb3e64bb3c_0_98"/>
          <p:cNvSpPr txBox="1"/>
          <p:nvPr/>
        </p:nvSpPr>
        <p:spPr>
          <a:xfrm>
            <a:off x="2237725" y="816675"/>
            <a:ext cx="4950600" cy="5163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Material de Apoyo</a:t>
            </a:r>
            <a:endParaRPr b="1" i="0" sz="3000" u="none" cap="none" strike="noStrike">
              <a:solidFill>
                <a:srgbClr val="E83464"/>
              </a:solidFill>
              <a:latin typeface="Arial"/>
              <a:ea typeface="Arial"/>
              <a:cs typeface="Arial"/>
              <a:sym typeface="Arial"/>
            </a:endParaRPr>
          </a:p>
        </p:txBody>
      </p:sp>
      <p:sp>
        <p:nvSpPr>
          <p:cNvPr id="558" name="Google Shape;558;geb3e64bb3c_0_98"/>
          <p:cNvSpPr txBox="1"/>
          <p:nvPr/>
        </p:nvSpPr>
        <p:spPr>
          <a:xfrm>
            <a:off x="608575" y="1332975"/>
            <a:ext cx="7763100" cy="2878200"/>
          </a:xfrm>
          <a:prstGeom prst="rect">
            <a:avLst/>
          </a:prstGeom>
          <a:noFill/>
          <a:ln>
            <a:noFill/>
          </a:ln>
        </p:spPr>
        <p:txBody>
          <a:bodyPr anchorCtr="0" anchor="ctr" bIns="34275" lIns="0" spcFirstLastPara="1" rIns="0" wrap="square" tIns="34275">
            <a:noAutofit/>
          </a:bodyPr>
          <a:lstStyle/>
          <a:p>
            <a:pPr indent="-317500" lvl="0" marL="457200" marR="0" rtl="0" algn="l">
              <a:lnSpc>
                <a:spcPct val="90000"/>
              </a:lnSpc>
              <a:spcBef>
                <a:spcPts val="900"/>
              </a:spcBef>
              <a:spcAft>
                <a:spcPts val="0"/>
              </a:spcAft>
              <a:buClr>
                <a:srgbClr val="3C63AB"/>
              </a:buClr>
              <a:buSzPts val="1400"/>
              <a:buFont typeface="Arial"/>
              <a:buChar char="●"/>
            </a:pPr>
            <a:r>
              <a:rPr b="1" i="0" lang="es" sz="1300" u="none" cap="none" strike="noStrike">
                <a:solidFill>
                  <a:srgbClr val="3C63AB"/>
                </a:solidFill>
                <a:latin typeface="Arial"/>
                <a:ea typeface="Arial"/>
                <a:cs typeface="Arial"/>
                <a:sym typeface="Arial"/>
              </a:rPr>
              <a:t>Columns, Rows, Expanded, Flexible: </a:t>
            </a:r>
            <a:r>
              <a:rPr b="0" i="0" lang="es" sz="1300" u="sng" cap="none" strike="noStrike">
                <a:solidFill>
                  <a:schemeClr val="hlink"/>
                </a:solidFill>
                <a:latin typeface="Arial"/>
                <a:ea typeface="Arial"/>
                <a:cs typeface="Arial"/>
                <a:sym typeface="Arial"/>
                <a:hlinkClick r:id="rId4"/>
              </a:rPr>
              <a:t>https://github.com/EjemplosMisionTic2022/ejemplos_layout_theme/tree/main/simple_sample_1</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List, ListBuilder: </a:t>
            </a:r>
            <a:r>
              <a:rPr b="0" i="0" lang="es" sz="1300" u="sng" cap="none" strike="noStrike">
                <a:solidFill>
                  <a:schemeClr val="hlink"/>
                </a:solidFill>
                <a:latin typeface="Arial"/>
                <a:ea typeface="Arial"/>
                <a:cs typeface="Arial"/>
                <a:sym typeface="Arial"/>
                <a:hlinkClick r:id="rId5"/>
              </a:rPr>
              <a:t>https://github.com/EjemplosMisionTic2022/ejemplos_layout_theme/tree/main/simple_sample_2</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Themes: </a:t>
            </a:r>
            <a:r>
              <a:rPr b="0" i="0" lang="es" sz="1300" u="sng" cap="none" strike="noStrike">
                <a:solidFill>
                  <a:schemeClr val="hlink"/>
                </a:solidFill>
                <a:latin typeface="Arial"/>
                <a:ea typeface="Arial"/>
                <a:cs typeface="Arial"/>
                <a:sym typeface="Arial"/>
                <a:hlinkClick r:id="rId6"/>
              </a:rPr>
              <a:t>https://github.com/EjemplosMisionTic2022/ejemplos_layout_theme/tree/main/simple_sample_3</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gf1198e657a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gf88d274889_0_3"/>
          <p:cNvSpPr txBox="1"/>
          <p:nvPr/>
        </p:nvSpPr>
        <p:spPr>
          <a:xfrm>
            <a:off x="800110" y="8840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2E5F"/>
                </a:solidFill>
              </a:rPr>
              <a:t>Seguimiento</a:t>
            </a:r>
            <a:r>
              <a:rPr b="1" lang="es" sz="3000">
                <a:solidFill>
                  <a:srgbClr val="375FA9"/>
                </a:solidFill>
              </a:rPr>
              <a:t> Habilidades</a:t>
            </a:r>
            <a:endParaRPr b="1" sz="3000">
              <a:solidFill>
                <a:srgbClr val="375FA9"/>
              </a:solidFill>
            </a:endParaRPr>
          </a:p>
          <a:p>
            <a:pPr indent="0" lvl="0" marL="0" rtl="0" algn="l">
              <a:lnSpc>
                <a:spcPct val="85000"/>
              </a:lnSpc>
              <a:spcBef>
                <a:spcPts val="0"/>
              </a:spcBef>
              <a:spcAft>
                <a:spcPts val="0"/>
              </a:spcAft>
              <a:buNone/>
            </a:pPr>
            <a:r>
              <a:rPr b="1" lang="es" sz="3000">
                <a:solidFill>
                  <a:srgbClr val="375FA9"/>
                </a:solidFill>
              </a:rPr>
              <a:t>Digitales en Programación</a:t>
            </a:r>
            <a:endParaRPr b="1" sz="3200">
              <a:solidFill>
                <a:srgbClr val="E73263"/>
              </a:solidFill>
            </a:endParaRPr>
          </a:p>
        </p:txBody>
      </p:sp>
      <p:sp>
        <p:nvSpPr>
          <p:cNvPr id="569" name="Google Shape;569;gf88d274889_0_3"/>
          <p:cNvSpPr txBox="1"/>
          <p:nvPr/>
        </p:nvSpPr>
        <p:spPr>
          <a:xfrm>
            <a:off x="931725" y="3925975"/>
            <a:ext cx="6261600" cy="1088100"/>
          </a:xfrm>
          <a:prstGeom prst="rect">
            <a:avLst/>
          </a:prstGeom>
          <a:noFill/>
          <a:ln>
            <a:noFill/>
          </a:ln>
        </p:spPr>
        <p:txBody>
          <a:bodyPr anchorCtr="0" anchor="t" bIns="34275" lIns="0" spcFirstLastPara="1" rIns="0" wrap="square" tIns="34275">
            <a:noAutofit/>
          </a:bodyPr>
          <a:lstStyle/>
          <a:p>
            <a:pPr indent="0" lvl="0" marL="0" rtl="0" algn="ctr">
              <a:lnSpc>
                <a:spcPct val="85000"/>
              </a:lnSpc>
              <a:spcBef>
                <a:spcPts val="0"/>
              </a:spcBef>
              <a:spcAft>
                <a:spcPts val="0"/>
              </a:spcAft>
              <a:buNone/>
            </a:pPr>
            <a:r>
              <a:rPr b="1" lang="es" sz="1200">
                <a:solidFill>
                  <a:srgbClr val="375FA9"/>
                </a:solidFill>
              </a:rPr>
              <a:t>Completa la siguiente encuesta para darnos retroalimentación sobre esta semana</a:t>
            </a:r>
            <a:r>
              <a:rPr b="1" lang="es">
                <a:solidFill>
                  <a:srgbClr val="375FA9"/>
                </a:solidFill>
              </a:rPr>
              <a:t> </a:t>
            </a:r>
            <a:r>
              <a:rPr b="1" lang="es">
                <a:solidFill>
                  <a:srgbClr val="375FA9"/>
                </a:solidFill>
                <a:latin typeface="Times New Roman"/>
                <a:ea typeface="Times New Roman"/>
                <a:cs typeface="Times New Roman"/>
                <a:sym typeface="Times New Roman"/>
              </a:rPr>
              <a:t>▼▼▼</a:t>
            </a:r>
            <a:endParaRPr b="1">
              <a:solidFill>
                <a:srgbClr val="375FA9"/>
              </a:solidFill>
              <a:latin typeface="Times New Roman"/>
              <a:ea typeface="Times New Roman"/>
              <a:cs typeface="Times New Roman"/>
              <a:sym typeface="Times New Roman"/>
            </a:endParaRPr>
          </a:p>
          <a:p>
            <a:pPr indent="0" lvl="0" marL="0" rtl="0" algn="ctr">
              <a:lnSpc>
                <a:spcPct val="85000"/>
              </a:lnSpc>
              <a:spcBef>
                <a:spcPts val="0"/>
              </a:spcBef>
              <a:spcAft>
                <a:spcPts val="0"/>
              </a:spcAft>
              <a:buNone/>
            </a:pPr>
            <a:r>
              <a:rPr b="1" lang="es" sz="1500" u="sng">
                <a:solidFill>
                  <a:srgbClr val="E73263"/>
                </a:solidFill>
                <a:hlinkClick r:id="rId4">
                  <a:extLst>
                    <a:ext uri="{A12FA001-AC4F-418D-AE19-62706E023703}">
                      <ahyp:hlinkClr val="tx"/>
                    </a:ext>
                  </a:extLst>
                </a:hlinkClick>
              </a:rPr>
              <a:t>https://www.questionpro.com/t/ALw8TZlxOJ</a:t>
            </a:r>
            <a:endParaRPr b="1" sz="1500" u="sng">
              <a:solidFill>
                <a:srgbClr val="E73263"/>
              </a:solidFill>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p:txBody>
      </p:sp>
      <p:pic>
        <p:nvPicPr>
          <p:cNvPr id="570" name="Google Shape;570;gf88d274889_0_3"/>
          <p:cNvPicPr preferRelativeResize="0"/>
          <p:nvPr/>
        </p:nvPicPr>
        <p:blipFill>
          <a:blip r:embed="rId5">
            <a:alphaModFix/>
          </a:blip>
          <a:stretch>
            <a:fillRect/>
          </a:stretch>
        </p:blipFill>
        <p:spPr>
          <a:xfrm>
            <a:off x="998013" y="1928075"/>
            <a:ext cx="6129025" cy="193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e9434e9fa8_0_19"/>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MaterialApp</a:t>
            </a:r>
            <a:endParaRPr b="1" i="0" sz="3000" u="none" cap="none" strike="noStrike">
              <a:solidFill>
                <a:srgbClr val="E83464"/>
              </a:solidFill>
              <a:latin typeface="Arial"/>
              <a:ea typeface="Arial"/>
              <a:cs typeface="Arial"/>
              <a:sym typeface="Arial"/>
            </a:endParaRPr>
          </a:p>
        </p:txBody>
      </p:sp>
      <p:sp>
        <p:nvSpPr>
          <p:cNvPr id="175" name="Google Shape;175;ge9434e9fa8_0_19"/>
          <p:cNvSpPr txBox="1"/>
          <p:nvPr/>
        </p:nvSpPr>
        <p:spPr>
          <a:xfrm>
            <a:off x="564375" y="1685500"/>
            <a:ext cx="7543800" cy="2969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es un widget incluido en Flutter y pensado para ser usado en nuestras apps con diseño Material, su principal función es hacer el papel de contenedor en la cima del árbol de widgets.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brinda el contexto a muchos de los widgets al cumplir el rol de padre de los mismos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Agrega funcionalidades específicas de Material Design y opciones de estilo a las aplicaciones, con lo que podemos iniciar con una base que cumple con los lineamientos de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7f86e5939_0_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Scaffold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1" name="Google Shape;181;ge7f86e5939_0_1"/>
          <p:cNvSpPr txBox="1"/>
          <p:nvPr/>
        </p:nvSpPr>
        <p:spPr>
          <a:xfrm>
            <a:off x="571150" y="1486250"/>
            <a:ext cx="7543800" cy="30123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El Scaffold nos provee los cimientos en los cuales podremos estructurar la interfaz gráfica nuestra aplicación, el Scaffold permite que comenzar a estructurar nuestra app sea relativamente sencillo.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 lo suficientemente rápido como para crear una aplicación móvil de propósito general y contiene casi todo lo que necesitamos para crear una aplicación Flutter funcional y receptiva .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clase Scaffold es un atajo para configurar la apariencia y el diseño de nuestra aplicación y nos permite no construir los elementos visuales individuales manualmente.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ge933c05854_0_10"/>
          <p:cNvPicPr preferRelativeResize="0"/>
          <p:nvPr/>
        </p:nvPicPr>
        <p:blipFill rotWithShape="1">
          <a:blip r:embed="rId4">
            <a:alphaModFix/>
          </a:blip>
          <a:srcRect b="0" l="0" r="0" t="0"/>
          <a:stretch/>
        </p:blipFill>
        <p:spPr>
          <a:xfrm>
            <a:off x="6334375" y="1112750"/>
            <a:ext cx="1440750" cy="2918025"/>
          </a:xfrm>
          <a:prstGeom prst="rect">
            <a:avLst/>
          </a:prstGeom>
          <a:noFill/>
          <a:ln>
            <a:noFill/>
          </a:ln>
        </p:spPr>
      </p:pic>
      <p:sp>
        <p:nvSpPr>
          <p:cNvPr id="187" name="Google Shape;187;ge933c05854_0_1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8" name="Google Shape;188;ge933c05854_0_10"/>
          <p:cNvSpPr txBox="1"/>
          <p:nvPr/>
        </p:nvSpPr>
        <p:spPr>
          <a:xfrm>
            <a:off x="1048500" y="1499675"/>
            <a:ext cx="4813800" cy="6639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En el siguiente ejemplo usamos MaterialApp y un Scaffold con lo que obtenemos una interfaz de una aplicación Material básica.</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89" name="Google Shape;189;ge933c05854_0_10"/>
          <p:cNvPicPr preferRelativeResize="0"/>
          <p:nvPr/>
        </p:nvPicPr>
        <p:blipFill rotWithShape="1">
          <a:blip r:embed="rId5">
            <a:alphaModFix/>
          </a:blip>
          <a:srcRect b="0" l="0" r="0" t="0"/>
          <a:stretch/>
        </p:blipFill>
        <p:spPr>
          <a:xfrm>
            <a:off x="1048500" y="2182625"/>
            <a:ext cx="3090367" cy="2675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b3e64bb3c_0_249"/>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Layout Widgets</a:t>
            </a:r>
            <a:endParaRPr b="1" sz="2800">
              <a:solidFill>
                <a:srgbClr val="E83464"/>
              </a:solidFill>
              <a:latin typeface="Arial"/>
              <a:ea typeface="Arial"/>
              <a:cs typeface="Arial"/>
              <a:sym typeface="Arial"/>
            </a:endParaRPr>
          </a:p>
        </p:txBody>
      </p:sp>
      <p:sp>
        <p:nvSpPr>
          <p:cNvPr id="195" name="Google Shape;195;geb3e64bb3c_0_249"/>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